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2"/>
  </p:notesMasterIdLst>
  <p:handoutMasterIdLst>
    <p:handoutMasterId r:id="rId53"/>
  </p:handoutMasterIdLst>
  <p:sldIdLst>
    <p:sldId id="259" r:id="rId5"/>
    <p:sldId id="312" r:id="rId6"/>
    <p:sldId id="498" r:id="rId7"/>
    <p:sldId id="509" r:id="rId8"/>
    <p:sldId id="510" r:id="rId9"/>
    <p:sldId id="511" r:id="rId10"/>
    <p:sldId id="505" r:id="rId11"/>
    <p:sldId id="499" r:id="rId12"/>
    <p:sldId id="500" r:id="rId13"/>
    <p:sldId id="534" r:id="rId14"/>
    <p:sldId id="536" r:id="rId15"/>
    <p:sldId id="503" r:id="rId16"/>
    <p:sldId id="504" r:id="rId17"/>
    <p:sldId id="513" r:id="rId18"/>
    <p:sldId id="530" r:id="rId19"/>
    <p:sldId id="531" r:id="rId20"/>
    <p:sldId id="475" r:id="rId21"/>
    <p:sldId id="478" r:id="rId22"/>
    <p:sldId id="515" r:id="rId23"/>
    <p:sldId id="516" r:id="rId24"/>
    <p:sldId id="517" r:id="rId25"/>
    <p:sldId id="506" r:id="rId26"/>
    <p:sldId id="507" r:id="rId27"/>
    <p:sldId id="508" r:id="rId28"/>
    <p:sldId id="521" r:id="rId29"/>
    <p:sldId id="522" r:id="rId30"/>
    <p:sldId id="523" r:id="rId31"/>
    <p:sldId id="524" r:id="rId32"/>
    <p:sldId id="525" r:id="rId33"/>
    <p:sldId id="526" r:id="rId34"/>
    <p:sldId id="527" r:id="rId35"/>
    <p:sldId id="492" r:id="rId36"/>
    <p:sldId id="493" r:id="rId37"/>
    <p:sldId id="494" r:id="rId38"/>
    <p:sldId id="519" r:id="rId39"/>
    <p:sldId id="497" r:id="rId40"/>
    <p:sldId id="487" r:id="rId41"/>
    <p:sldId id="488" r:id="rId42"/>
    <p:sldId id="489" r:id="rId43"/>
    <p:sldId id="490" r:id="rId44"/>
    <p:sldId id="529" r:id="rId45"/>
    <p:sldId id="532" r:id="rId46"/>
    <p:sldId id="533" r:id="rId47"/>
    <p:sldId id="528" r:id="rId48"/>
    <p:sldId id="314" r:id="rId49"/>
    <p:sldId id="313" r:id="rId50"/>
    <p:sldId id="334" r:id="rId51"/>
  </p:sldIdLst>
  <p:sldSz cx="9144000" cy="6858000" type="screen4x3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6" autoAdjust="0"/>
    <p:restoredTop sz="86400" autoAdjust="0"/>
  </p:normalViewPr>
  <p:slideViewPr>
    <p:cSldViewPr snapToGrid="0" snapToObjects="1">
      <p:cViewPr varScale="1">
        <p:scale>
          <a:sx n="64" d="100"/>
          <a:sy n="64" d="100"/>
        </p:scale>
        <p:origin x="11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unnegin\Desktop\Sustainabilty%20Studies\Burton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unnegin\Desktop\Sustainabilty%20Studies\Burton\Burt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unnegin\Desktop\Sustainabilty%20Studies\Burton\Book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Burton!$K$1:$K$8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 Projected</c:v>
                </c:pt>
              </c:strCache>
            </c:strRef>
          </c:cat>
          <c:val>
            <c:numRef>
              <c:f>Burton!$L$1:$L$8</c:f>
              <c:numCache>
                <c:formatCode>General</c:formatCode>
                <c:ptCount val="8"/>
                <c:pt idx="0">
                  <c:v>49</c:v>
                </c:pt>
                <c:pt idx="1">
                  <c:v>56</c:v>
                </c:pt>
                <c:pt idx="2">
                  <c:v>52</c:v>
                </c:pt>
                <c:pt idx="3">
                  <c:v>43</c:v>
                </c:pt>
                <c:pt idx="4">
                  <c:v>53</c:v>
                </c:pt>
                <c:pt idx="5">
                  <c:v>48</c:v>
                </c:pt>
                <c:pt idx="6">
                  <c:v>59</c:v>
                </c:pt>
                <c:pt idx="7">
                  <c:v>49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6629144"/>
        <c:axId val="196629536"/>
      </c:lineChart>
      <c:catAx>
        <c:axId val="196629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29536"/>
        <c:crosses val="autoZero"/>
        <c:auto val="1"/>
        <c:lblAlgn val="ctr"/>
        <c:lblOffset val="100"/>
        <c:noMultiLvlLbl val="0"/>
      </c:catAx>
      <c:valAx>
        <c:axId val="19662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Number of Students</a:t>
                </a:r>
              </a:p>
            </c:rich>
          </c:tx>
          <c:layout>
            <c:manualLayout>
              <c:xMode val="edge"/>
              <c:yMode val="edge"/>
              <c:x val="7.895775759968417E-3"/>
              <c:y val="0.25659575447805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29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6630320"/>
        <c:axId val="196630712"/>
      </c:lineChart>
      <c:catAx>
        <c:axId val="196630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30712"/>
        <c:crosses val="autoZero"/>
        <c:auto val="1"/>
        <c:lblAlgn val="ctr"/>
        <c:lblOffset val="100"/>
        <c:noMultiLvlLbl val="0"/>
      </c:catAx>
      <c:valAx>
        <c:axId val="1966307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Number of Students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3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81714785651793"/>
          <c:y val="0.17171296296296298"/>
          <c:w val="0.83129396325459315"/>
          <c:h val="0.6227161708953047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6"/>
              <c:pt idx="0">
                <c:v>2013</c:v>
              </c:pt>
              <c:pt idx="1">
                <c:v>2014</c:v>
              </c:pt>
              <c:pt idx="2">
                <c:v>2015</c:v>
              </c:pt>
              <c:pt idx="3">
                <c:v>2016</c:v>
              </c:pt>
              <c:pt idx="4">
                <c:v>2017</c:v>
              </c:pt>
              <c:pt idx="5">
                <c:v>2018</c:v>
              </c:pt>
            </c:numLit>
          </c:cat>
          <c:val>
            <c:numRef>
              <c:f>Burton!$D$28:$D$33</c:f>
              <c:numCache>
                <c:formatCode>General</c:formatCode>
                <c:ptCount val="6"/>
                <c:pt idx="0">
                  <c:v>48</c:v>
                </c:pt>
                <c:pt idx="1">
                  <c:v>59</c:v>
                </c:pt>
                <c:pt idx="2">
                  <c:v>49</c:v>
                </c:pt>
                <c:pt idx="3">
                  <c:v>46</c:v>
                </c:pt>
                <c:pt idx="4">
                  <c:v>41</c:v>
                </c:pt>
                <c:pt idx="5">
                  <c:v>44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6631496"/>
        <c:axId val="196631888"/>
      </c:lineChart>
      <c:catAx>
        <c:axId val="196631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31888"/>
        <c:crosses val="autoZero"/>
        <c:auto val="1"/>
        <c:lblAlgn val="ctr"/>
        <c:lblOffset val="100"/>
        <c:noMultiLvlLbl val="0"/>
      </c:catAx>
      <c:valAx>
        <c:axId val="1966318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Number of Students</a:t>
                </a:r>
              </a:p>
            </c:rich>
          </c:tx>
          <c:layout>
            <c:manualLayout>
              <c:xMode val="edge"/>
              <c:yMode val="edge"/>
              <c:x val="4.3717777515703431E-2"/>
              <c:y val="0.298863517645248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31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Approximate Change in Population, Burton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Sheet1!$A$1:$A$4</c:f>
              <c:numCache>
                <c:formatCode>General</c:formatCode>
                <c:ptCount val="4"/>
                <c:pt idx="0">
                  <c:v>2011</c:v>
                </c:pt>
                <c:pt idx="1">
                  <c:v>2006</c:v>
                </c:pt>
                <c:pt idx="2">
                  <c:v>2001</c:v>
                </c:pt>
                <c:pt idx="3">
                  <c:v>1996</c:v>
                </c:pt>
              </c:numCache>
            </c:numRef>
          </c:xVal>
          <c:yVal>
            <c:numRef>
              <c:f>Sheet1!$B$1:$B$4</c:f>
              <c:numCache>
                <c:formatCode>General</c:formatCode>
                <c:ptCount val="4"/>
                <c:pt idx="0">
                  <c:v>4042</c:v>
                </c:pt>
                <c:pt idx="1">
                  <c:v>2409</c:v>
                </c:pt>
                <c:pt idx="2">
                  <c:v>2400</c:v>
                </c:pt>
                <c:pt idx="3">
                  <c:v>2208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5093488"/>
        <c:axId val="295093880"/>
      </c:scatterChart>
      <c:valAx>
        <c:axId val="295093488"/>
        <c:scaling>
          <c:orientation val="minMax"/>
          <c:max val="20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093880"/>
        <c:crosses val="autoZero"/>
        <c:crossBetween val="midCat"/>
      </c:valAx>
      <c:valAx>
        <c:axId val="295093880"/>
        <c:scaling>
          <c:orientation val="minMax"/>
          <c:max val="4500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Population</a:t>
                </a:r>
              </a:p>
            </c:rich>
          </c:tx>
          <c:layout>
            <c:manualLayout>
              <c:xMode val="edge"/>
              <c:yMode val="edge"/>
              <c:x val="1.59515961464963E-2"/>
              <c:y val="0.344416960350133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093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0.7064</cdr:x>
      <cdr:y>0.1483</cdr:y>
    </cdr:from>
    <cdr:to>
      <cdr:x>0.91728</cdr:x>
      <cdr:y>0.31252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4198545" y="519621"/>
          <a:ext cx="1253387" cy="5754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0.72679</cdr:x>
      <cdr:y>0.30259</cdr:y>
    </cdr:from>
    <cdr:to>
      <cdr:x>0.85411</cdr:x>
      <cdr:y>0.51856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219702" y="12811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1100"/>
            <a:t>Population projection</a:t>
          </a:r>
        </a:p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0.813</cdr:x>
      <cdr:y>0.2216</cdr:y>
    </cdr:from>
    <cdr:to>
      <cdr:x>0.813</cdr:x>
      <cdr:y>0.30709</cdr:y>
    </cdr:to>
    <cdr:cxnSp macro="">
      <cdr:nvCxnSpPr>
        <cdr:cNvPr id="14" name="Straight Arrow Connector 13"/>
        <cdr:cNvCxnSpPr/>
      </cdr:nvCxnSpPr>
      <cdr:spPr>
        <a:xfrm xmlns:a="http://schemas.openxmlformats.org/drawingml/2006/main" flipV="1">
          <a:off x="5838854" y="938219"/>
          <a:ext cx="0" cy="36195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503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4503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4CD81D62-2017-480B-99BD-FF91D7D6C6C4}" type="datetimeFigureOut">
              <a:rPr lang="en-US" smtClean="0"/>
              <a:pPr/>
              <a:t>10/23/2015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935"/>
            <a:ext cx="3035088" cy="464503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r>
              <a:rPr lang="en-CA" smtClean="0"/>
              <a:t>Revised December 1,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1" y="8823935"/>
            <a:ext cx="3035088" cy="464503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5DF6CB3C-891C-4FB5-ADB8-F7315D2357A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55893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503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4503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CF807109-FE87-5442-AE55-FC8C2149F05A}" type="datetimeFigureOut">
              <a:rPr lang="en-US" smtClean="0"/>
              <a:pPr/>
              <a:t>10/23/2015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12774"/>
            <a:ext cx="5603240" cy="4180523"/>
          </a:xfrm>
          <a:prstGeom prst="rect">
            <a:avLst/>
          </a:prstGeom>
        </p:spPr>
        <p:txBody>
          <a:bodyPr vert="horz" lIns="91367" tIns="45683" rIns="91367" bIns="45683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5"/>
            <a:ext cx="3035088" cy="464503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r>
              <a:rPr lang="en-US" smtClean="0"/>
              <a:t>Revised December 1,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5"/>
            <a:ext cx="3035088" cy="464503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36D9D5DD-0AE0-8748-8E7B-38C8000B7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743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9D5DD-0AE0-8748-8E7B-38C8000B738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Revised December 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611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 December 1,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9D5DD-0AE0-8748-8E7B-38C8000B738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 December 1,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9D5DD-0AE0-8748-8E7B-38C8000B738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19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 December 1,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9D5DD-0AE0-8748-8E7B-38C8000B738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39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TTFM not applicable – Grades 4-5 student survey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 December 1,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9D5DD-0AE0-8748-8E7B-38C8000B738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40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 December 1,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9D5DD-0AE0-8748-8E7B-38C8000B738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55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 December 1,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9D5DD-0AE0-8748-8E7B-38C8000B738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384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 December 1,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9D5DD-0AE0-8748-8E7B-38C8000B738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93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Reminder of what “sustainability” means:</a:t>
            </a:r>
          </a:p>
          <a:p>
            <a:pPr lvl="0">
              <a:buFont typeface="Arial" pitchFamily="34" charset="0"/>
              <a:buChar char="•"/>
            </a:pPr>
            <a:r>
              <a:rPr lang="en-US" dirty="0"/>
              <a:t> Maintain the status-quo </a:t>
            </a:r>
            <a:r>
              <a:rPr lang="en-US" dirty="0" smtClean="0"/>
              <a:t> </a:t>
            </a:r>
            <a:endParaRPr lang="en-CA" dirty="0"/>
          </a:p>
          <a:p>
            <a:pPr lvl="0">
              <a:buFont typeface="Arial" pitchFamily="34" charset="0"/>
              <a:buChar char="•"/>
            </a:pPr>
            <a:r>
              <a:rPr lang="en-US" dirty="0"/>
              <a:t> Invest dollars into the infrastructure/programming </a:t>
            </a:r>
            <a:r>
              <a:rPr lang="en-US" dirty="0" smtClean="0"/>
              <a:t> </a:t>
            </a:r>
            <a:endParaRPr lang="en-CA" dirty="0"/>
          </a:p>
          <a:p>
            <a:pPr lvl="0">
              <a:buFont typeface="Arial" pitchFamily="34" charset="0"/>
              <a:buChar char="•"/>
            </a:pPr>
            <a:r>
              <a:rPr lang="en-US" dirty="0"/>
              <a:t> Close </a:t>
            </a:r>
            <a:r>
              <a:rPr lang="en-US" dirty="0" smtClean="0"/>
              <a:t> the school and </a:t>
            </a:r>
            <a:r>
              <a:rPr lang="en-US" dirty="0"/>
              <a:t>move the students to another school for their continued education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9D5DD-0AE0-8748-8E7B-38C8000B738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Revised December 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66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9D5DD-0AE0-8748-8E7B-38C8000B738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Revised December 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47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9D5DD-0AE0-8748-8E7B-38C8000B738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Revised December 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61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9D5DD-0AE0-8748-8E7B-38C8000B738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Revised December 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1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 December 1,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9D5DD-0AE0-8748-8E7B-38C8000B738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25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Trend  indicates a decrease in students when looking at specific cohorts , with exception to the 2010 cohort which saw an increase of 5 by grade 2.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 December 1,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9D5DD-0AE0-8748-8E7B-38C8000B738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1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 December 1,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9D5DD-0AE0-8748-8E7B-38C8000B738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60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this is 2015-16 staffing.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 December 1,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9D5DD-0AE0-8748-8E7B-38C8000B738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53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520">
              <a:defRPr/>
            </a:pPr>
            <a:r>
              <a:rPr lang="en-US" dirty="0" smtClean="0"/>
              <a:t>Remember this is 2015-16 staffing.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 December 1,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9D5DD-0AE0-8748-8E7B-38C8000B738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22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 Student moved in after Sept. 30  cutoff for enrolment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 December 1,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9D5DD-0AE0-8748-8E7B-38C8000B738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23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 December 1,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9D5DD-0AE0-8748-8E7B-38C8000B738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5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9275-F1E4-4BC4-ADBE-7D6D3A2CDB63}" type="datetime1">
              <a:rPr lang="en-US" smtClean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F7E4-1681-48F3-ABAC-4782509BCD36}" type="datetime1">
              <a:rPr lang="en-US" smtClean="0"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DE06-308C-40A3-8438-EB3BD3B95CBA}" type="datetime1">
              <a:rPr lang="en-US" smtClean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C713-FFCA-49AB-9CF6-5EDA0130D854}" type="datetime1">
              <a:rPr lang="en-US" smtClean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ABE9-2F0F-492D-9C36-3BD9CF71BAEF}" type="datetime1">
              <a:rPr lang="en-US" smtClean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00AD-4898-47DE-AF49-72AE5757CD82}" type="datetime1">
              <a:rPr lang="en-US" smtClean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D641-17C3-4522-82F6-AE4CFE6E97F5}" type="datetime1">
              <a:rPr lang="en-US" smtClean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7567-86F7-441E-A725-ACFE8731A180}" type="datetime1">
              <a:rPr lang="en-US" smtClean="0"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67862-AB8B-4B2A-9069-FCDFB963B0D6}" type="datetime1">
              <a:rPr lang="en-US" smtClean="0"/>
              <a:t>10/23/2015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AD61-E6B4-4FC9-8175-7D8CCD6BDF20}" type="datetime1">
              <a:rPr lang="en-US" smtClean="0"/>
              <a:t>10/23/2015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EB3-5F0D-45DD-9BCF-0959608CFDEF}" type="datetime1">
              <a:rPr lang="en-US" smtClean="0"/>
              <a:t>10/23/2015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6C27-9B21-4F02-91B5-F4BB06302B07}" type="datetime1">
              <a:rPr lang="en-US" smtClean="0"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B031D29-BC7C-48A3-8C71-6AC722E01EF5}" type="datetime1">
              <a:rPr lang="en-US" smtClean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d-w.nbed.nb.ca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d-w.nbed.nb.ca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hyperlink" Target="../../Burton_economic%20development_2.docx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185969"/>
            <a:ext cx="8042276" cy="1336956"/>
          </a:xfrm>
        </p:spPr>
        <p:txBody>
          <a:bodyPr/>
          <a:lstStyle/>
          <a:p>
            <a:r>
              <a:rPr lang="en-US" sz="4800" b="1" dirty="0" smtClean="0">
                <a:latin typeface="Baskerville"/>
                <a:cs typeface="Baskerville"/>
              </a:rPr>
              <a:t/>
            </a:r>
            <a:br>
              <a:rPr lang="en-US" sz="4800" b="1" dirty="0" smtClean="0">
                <a:latin typeface="Baskerville"/>
                <a:cs typeface="Baskerville"/>
              </a:rPr>
            </a:br>
            <a:r>
              <a:rPr lang="en-US" sz="4800" b="1" dirty="0">
                <a:latin typeface="Baskerville"/>
                <a:cs typeface="Baskerville"/>
              </a:rPr>
              <a:t/>
            </a:r>
            <a:br>
              <a:rPr lang="en-US" sz="4800" b="1" dirty="0">
                <a:latin typeface="Baskerville"/>
                <a:cs typeface="Baskerville"/>
              </a:rPr>
            </a:br>
            <a:r>
              <a:rPr lang="en-US" sz="4800" b="1" dirty="0" smtClean="0">
                <a:latin typeface="Baskerville"/>
                <a:cs typeface="Baskerville"/>
              </a:rPr>
              <a:t/>
            </a:r>
            <a:br>
              <a:rPr lang="en-US" sz="4800" b="1" dirty="0" smtClean="0">
                <a:latin typeface="Baskerville"/>
                <a:cs typeface="Baskerville"/>
              </a:rPr>
            </a:br>
            <a:r>
              <a:rPr lang="en-US" sz="4800" b="1" dirty="0">
                <a:latin typeface="Baskerville"/>
                <a:cs typeface="Baskerville"/>
              </a:rPr>
              <a:t/>
            </a:r>
            <a:br>
              <a:rPr lang="en-US" sz="4800" b="1" dirty="0">
                <a:latin typeface="Baskerville"/>
                <a:cs typeface="Baskerville"/>
              </a:rPr>
            </a:br>
            <a:r>
              <a:rPr lang="en-US" sz="4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  <a:cs typeface="Baskerville"/>
              </a:rPr>
              <a:t>Sustainability </a:t>
            </a:r>
            <a:r>
              <a:rPr lang="en-US" sz="4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  <a:cs typeface="Baskerville"/>
              </a:rPr>
              <a:t>Study </a:t>
            </a:r>
            <a:r>
              <a:rPr lang="en-US" sz="4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  <a:cs typeface="Baskerville"/>
              </a:rPr>
              <a:t>of Burton Elementary School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  <a:cs typeface="Baskerville"/>
            </a:endParaRPr>
          </a:p>
        </p:txBody>
      </p:sp>
      <p:pic>
        <p:nvPicPr>
          <p:cNvPr id="3" name="Picture 2" descr="C:\Users\Andrea.Penney\Desktop\ASDW HD LOGO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5" y="2686639"/>
            <a:ext cx="8031637" cy="165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" descr="Image result for pictures of Bath Middle school, Bath NB"/>
          <p:cNvSpPr>
            <a:spLocks noChangeAspect="1" noChangeArrowheads="1"/>
          </p:cNvSpPr>
          <p:nvPr/>
        </p:nvSpPr>
        <p:spPr bwMode="auto">
          <a:xfrm>
            <a:off x="63500" y="-136525"/>
            <a:ext cx="33147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" name="AutoShape 4" descr="Image result for pictures of Bath Middle school, Bath NB"/>
          <p:cNvSpPr>
            <a:spLocks noChangeAspect="1" noChangeArrowheads="1"/>
          </p:cNvSpPr>
          <p:nvPr/>
        </p:nvSpPr>
        <p:spPr bwMode="auto">
          <a:xfrm>
            <a:off x="215900" y="15875"/>
            <a:ext cx="33147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" name="AutoShape 6" descr="Image result for pictures of Bath Middle school, Bath NB"/>
          <p:cNvSpPr>
            <a:spLocks noChangeAspect="1" noChangeArrowheads="1"/>
          </p:cNvSpPr>
          <p:nvPr/>
        </p:nvSpPr>
        <p:spPr bwMode="auto">
          <a:xfrm>
            <a:off x="63500" y="-136525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" name="AutoShape 8" descr="Image result for pictures of Bath Middle school, Bath NB"/>
          <p:cNvSpPr>
            <a:spLocks noChangeAspect="1" noChangeArrowheads="1"/>
          </p:cNvSpPr>
          <p:nvPr/>
        </p:nvSpPr>
        <p:spPr bwMode="auto">
          <a:xfrm>
            <a:off x="215900" y="15875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3883936"/>
            <a:ext cx="5495925" cy="285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355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Burton Elementary School</a:t>
            </a:r>
            <a:b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</a:b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Student : Teacher Ratio 2014-15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995214"/>
              </p:ext>
            </p:extLst>
          </p:nvPr>
        </p:nvGraphicFramePr>
        <p:xfrm>
          <a:off x="549275" y="1600200"/>
          <a:ext cx="8042276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569"/>
                <a:gridCol w="2010569"/>
                <a:gridCol w="2010569"/>
                <a:gridCol w="20105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Arial Rounded MT Bold" pitchFamily="34" charset="0"/>
                        </a:rPr>
                        <a:t>School</a:t>
                      </a:r>
                      <a:endParaRPr lang="en-CA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Arial Rounded MT Bold" pitchFamily="34" charset="0"/>
                        </a:rPr>
                        <a:t>Year</a:t>
                      </a:r>
                      <a:endParaRPr lang="en-CA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Rounded MT Bold" pitchFamily="34" charset="0"/>
                        </a:rPr>
                        <a:t>Total Number Student: Teacher</a:t>
                      </a:r>
                      <a:endParaRPr lang="en-CA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Rounded MT Bold" pitchFamily="34" charset="0"/>
                        </a:rPr>
                        <a:t>Student: Teacher</a:t>
                      </a:r>
                      <a:endParaRPr lang="en-CA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Burton</a:t>
                      </a:r>
                    </a:p>
                    <a:p>
                      <a:pPr algn="ctr"/>
                      <a:r>
                        <a:rPr lang="en-CA" sz="18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Elementary</a:t>
                      </a:r>
                      <a:endParaRPr lang="en-CA" sz="18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2014 - 2015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59 : 5.4</a:t>
                      </a:r>
                      <a:endParaRPr lang="en-US" sz="18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10.92 : 1</a:t>
                      </a:r>
                      <a:endParaRPr lang="en-US" sz="18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Millville Elementary</a:t>
                      </a:r>
                      <a:endParaRPr lang="en-CA" sz="18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2014 – 2015</a:t>
                      </a:r>
                      <a:endParaRPr lang="en-CA" sz="1800" b="0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40 : 4.20 </a:t>
                      </a:r>
                      <a:endParaRPr lang="en-US" sz="1800" b="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9.52 : 1</a:t>
                      </a:r>
                      <a:endParaRPr lang="en-US" sz="1800" b="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err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Chipman</a:t>
                      </a:r>
                      <a:r>
                        <a:rPr lang="en-CA" sz="18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 Elementary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2014 – 2015</a:t>
                      </a:r>
                      <a:endParaRPr lang="en-US" sz="18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104 : 8.00</a:t>
                      </a:r>
                      <a:endParaRPr lang="en-US" sz="18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13.00 : 1</a:t>
                      </a:r>
                      <a:endParaRPr lang="en-US" sz="18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Lincoln Elementary</a:t>
                      </a:r>
                      <a:endParaRPr lang="en-US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2014 - 2015</a:t>
                      </a:r>
                      <a:endParaRPr lang="en-CA" sz="180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171 : 13:5</a:t>
                      </a:r>
                      <a:endParaRPr lang="en-US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12.67 : 1</a:t>
                      </a:r>
                      <a:endParaRPr lang="en-US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10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463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rial Rounded MT Bold" pitchFamily="34" charset="0"/>
              </a:rPr>
              <a:t>Class Size Comparisons 2014-2015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167132"/>
              </p:ext>
            </p:extLst>
          </p:nvPr>
        </p:nvGraphicFramePr>
        <p:xfrm>
          <a:off x="410548" y="1600200"/>
          <a:ext cx="8406883" cy="3559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147"/>
                <a:gridCol w="1237536"/>
                <a:gridCol w="1347178"/>
                <a:gridCol w="1233332"/>
                <a:gridCol w="1489485"/>
                <a:gridCol w="1698205"/>
              </a:tblGrid>
              <a:tr h="46928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Minimum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Class </a:t>
                      </a:r>
                      <a:r>
                        <a:rPr lang="en-US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Size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Maximum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Class </a:t>
                      </a:r>
                      <a:r>
                        <a:rPr lang="en-US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Size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Average Class Size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Number of Classes 2014-15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Number of Classes 2015-16</a:t>
                      </a:r>
                    </a:p>
                  </a:txBody>
                  <a:tcPr marL="9525" marR="9525" marT="9525" marB="0" anchor="b"/>
                </a:tc>
              </a:tr>
              <a:tr h="7971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Burton Elementary School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18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21*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3*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Minimum class size - 11 Maximum class size - 19 Average class size  - 16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none" strike="noStrike" baseline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6988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Millville Elementary School</a:t>
                      </a:r>
                      <a:endParaRPr lang="en-US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7971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Lincoln Elementary School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17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7971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Chipman</a:t>
                      </a:r>
                      <a:r>
                        <a:rPr lang="en-US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Elementary School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7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11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6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Arial Rounded MT Bold" pitchFamily="34" charset="0"/>
              </a:rPr>
              <a:t>Maximum class sizes</a:t>
            </a:r>
            <a:endParaRPr lang="en-CA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58825" y="1458641"/>
          <a:ext cx="7832726" cy="4225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6047"/>
                <a:gridCol w="3916679"/>
              </a:tblGrid>
              <a:tr h="3296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Rounded MT Bold" pitchFamily="34" charset="0"/>
                        </a:rPr>
                        <a:t>Grade Level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itchFamily="34" charset="0"/>
                        </a:rPr>
                        <a:t>Maximum</a:t>
                      </a:r>
                      <a:r>
                        <a:rPr lang="en-US" baseline="0" dirty="0" smtClean="0">
                          <a:latin typeface="Arial Rounded MT Bold" pitchFamily="34" charset="0"/>
                        </a:rPr>
                        <a:t> Number of Students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3578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K-2</a:t>
                      </a:r>
                    </a:p>
                    <a:p>
                      <a:pPr algn="ctr"/>
                      <a:endParaRPr lang="en-US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21 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3  </a:t>
                      </a:r>
                      <a:endParaRPr lang="en-US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26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K-3 Combined Classes</a:t>
                      </a:r>
                      <a:endParaRPr lang="en-US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16 </a:t>
                      </a:r>
                    </a:p>
                  </a:txBody>
                  <a:tcPr/>
                </a:tc>
              </a:tr>
              <a:tr h="493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Grades 4-6</a:t>
                      </a:r>
                      <a:endParaRPr lang="en-US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28</a:t>
                      </a:r>
                    </a:p>
                  </a:txBody>
                  <a:tcPr/>
                </a:tc>
              </a:tr>
              <a:tr h="3313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Grades 3 -5 Combined Classes</a:t>
                      </a:r>
                      <a:endParaRPr lang="en-US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23</a:t>
                      </a:r>
                      <a:endParaRPr lang="en-US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9093">
                <a:tc>
                  <a:txBody>
                    <a:bodyPr/>
                    <a:lstStyle/>
                    <a:p>
                      <a:pPr algn="ctr"/>
                      <a:r>
                        <a:rPr lang="fr-CA" baseline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Grades 7 to 12</a:t>
                      </a:r>
                      <a:endParaRPr lang="en-US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29</a:t>
                      </a:r>
                    </a:p>
                  </a:txBody>
                  <a:tcPr/>
                </a:tc>
              </a:tr>
              <a:tr h="8208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Grades 5 to 12 Combined Classes</a:t>
                      </a:r>
                      <a:endParaRPr lang="en-US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24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12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39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Curriculum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23802190"/>
              </p:ext>
            </p:extLst>
          </p:nvPr>
        </p:nvGraphicFramePr>
        <p:xfrm>
          <a:off x="1577621" y="1444532"/>
          <a:ext cx="6320286" cy="2546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1528"/>
                <a:gridCol w="766674"/>
                <a:gridCol w="741537"/>
                <a:gridCol w="666126"/>
                <a:gridCol w="885381"/>
                <a:gridCol w="809171"/>
                <a:gridCol w="382717"/>
                <a:gridCol w="540627"/>
                <a:gridCol w="586525"/>
              </a:tblGrid>
              <a:tr h="130457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9" marR="5009" marT="500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Early French Immersion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09" marR="5009" marT="5009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Late French Immersion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09" marR="5009" marT="5009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Gymnasium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09" marR="5009" marT="5009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Music/Fine Arts Specialists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09" marR="5009" marT="5009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Educational Support Services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09" marR="5009" marT="5009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EST-Literacy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09" marR="5009" marT="5009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EST-Math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09" marR="5009" marT="5009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EST-Technology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09" marR="5009" marT="5009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Burton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Elementary School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9" marR="5009" marT="5009" marB="0" vert="vert27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9" marR="5009" marT="50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9" marR="5009" marT="50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9" marR="5009" marT="50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9" marR="5009" marT="50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9" marR="5009" marT="50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9" marR="5009" marT="50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Yes  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9" marR="5009" marT="50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Request Support</a:t>
                      </a:r>
                      <a:endParaRPr lang="en-US" sz="12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9" marR="5009" marT="50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1351437"/>
              </p:ext>
            </p:extLst>
          </p:nvPr>
        </p:nvGraphicFramePr>
        <p:xfrm>
          <a:off x="1577618" y="4077478"/>
          <a:ext cx="6320289" cy="2397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6661"/>
                <a:gridCol w="840204"/>
                <a:gridCol w="713196"/>
                <a:gridCol w="577627"/>
                <a:gridCol w="363894"/>
                <a:gridCol w="587829"/>
                <a:gridCol w="439023"/>
                <a:gridCol w="523130"/>
                <a:gridCol w="673914"/>
                <a:gridCol w="644811"/>
              </a:tblGrid>
              <a:tr h="1259632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2" marR="4502" marT="450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EST-French </a:t>
                      </a:r>
                      <a:r>
                        <a:rPr lang="en-US" sz="1400" u="none" strike="noStrike" dirty="0" err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ImmersionI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2" marR="4502" marT="4502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EST Science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2" marR="4502" marT="4502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Science Labs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2" marR="4502" marT="4502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Computer Lab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2" marR="4502" marT="4502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Computer Aided Drafted Lab (CAD)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2" marR="4502" marT="4502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Middle Level Technology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2" marR="4502" marT="4502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Broad Based Technology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2" marR="4502" marT="4502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Skills Trade Area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2" marR="4502" marT="4502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Distance Learning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2" marR="4502" marT="4502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7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Burton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Elementary</a:t>
                      </a:r>
                      <a:r>
                        <a:rPr lang="en-US" sz="110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School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2" marR="4502" marT="4502" marB="0" vert="vert27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2" marR="4502" marT="4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2" marR="4502" marT="4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2" marR="4502" marT="4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No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502" marR="4502" marT="4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2" marR="4502" marT="4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2" marR="4502" marT="4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2" marR="4502" marT="4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2" marR="4502" marT="4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2" marR="4502" marT="4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13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27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63245"/>
            <a:ext cx="8042276" cy="1336956"/>
          </a:xfrm>
        </p:spPr>
        <p:txBody>
          <a:bodyPr/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Quality of Education </a:t>
            </a:r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</a:br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Programs 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and </a:t>
            </a:r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Servic</a:t>
            </a:r>
            <a:r>
              <a:rPr lang="en-US" sz="3200" b="1" dirty="0" smtClean="0">
                <a:latin typeface="Arial Rounded MT Bold" pitchFamily="34" charset="0"/>
              </a:rPr>
              <a:t>e</a:t>
            </a:r>
            <a:endParaRPr lang="en-C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000" dirty="0" smtClean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endParaRPr lang="en-US" sz="3000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Grade 2 students 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from 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Burton Elementary 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School 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enter Hubbard Avenue School for Prime or French Immersion Programs beginning in grade 3. </a:t>
            </a: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  </a:t>
            </a: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14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64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Impact on Other Schools  </a:t>
            </a:r>
            <a:endParaRPr lang="en-CA" sz="3600" b="1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7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Beyond a decision of status quo or a recommendation to fix/upgrade the school as it stands now, the following scenario rises to the surface as a possible consideration:</a:t>
            </a:r>
          </a:p>
          <a:p>
            <a:pPr marL="0" indent="0">
              <a:buNone/>
            </a:pPr>
            <a:endParaRPr lang="en-US" sz="7200" dirty="0" smtClean="0">
              <a:solidFill>
                <a:schemeClr val="tx2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sz="7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Movement of students from Burton Elementary School to  Assiniboine Avenue Elementary School for Grades K-2.</a:t>
            </a:r>
          </a:p>
          <a:p>
            <a:pPr marL="0" indent="0">
              <a:buNone/>
            </a:pPr>
            <a:r>
              <a:rPr lang="en-US" sz="7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It is noted that parent leadership from Burton Elementary School has expressed its’ desire for the District Education Council to consider placing Burton Elementary School on the priority list for a major capital construction project that could include a new addition or the building of a new school in the community of Burton.  The costs for two recent new constructions of small sized elementary schools ranged in the area of $8.6 million to $9.6 million.</a:t>
            </a:r>
          </a:p>
          <a:p>
            <a:pPr marL="0" indent="0">
              <a:buNone/>
            </a:pPr>
            <a:r>
              <a:rPr lang="en-US" sz="7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en-US" sz="72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7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en-US" sz="72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37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15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70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30" y="0"/>
            <a:ext cx="8042276" cy="959224"/>
          </a:xfrm>
          <a:noFill/>
        </p:spPr>
        <p:txBody>
          <a:bodyPr/>
          <a:lstStyle/>
          <a:p>
            <a:r>
              <a:rPr lang="en-US" dirty="0" smtClean="0"/>
              <a:t>  Scenario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26" y="1315388"/>
            <a:ext cx="8042276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16</a:t>
            </a:fld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763517"/>
              </p:ext>
            </p:extLst>
          </p:nvPr>
        </p:nvGraphicFramePr>
        <p:xfrm>
          <a:off x="846229" y="1203960"/>
          <a:ext cx="7619853" cy="3510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3259"/>
                <a:gridCol w="3926594"/>
              </a:tblGrid>
              <a:tr h="12244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K-2 at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Assiniboine Elementary School</a:t>
                      </a:r>
                      <a:endParaRPr lang="en-US" dirty="0"/>
                    </a:p>
                  </a:txBody>
                  <a:tcPr/>
                </a:tc>
              </a:tr>
              <a:tr h="13897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Projected 2016-17 enrolment</a:t>
                      </a:r>
                      <a:endParaRPr lang="en-US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284</a:t>
                      </a:r>
                      <a:endParaRPr lang="en-US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57334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Projected 2016-17 number of homerooms</a:t>
                      </a:r>
                      <a:endParaRPr lang="en-US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  15</a:t>
                      </a:r>
                      <a:endParaRPr lang="en-US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13897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Projected 2016-17 Functional Capacity</a:t>
                      </a:r>
                      <a:endParaRPr lang="en-US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75.1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 %</a:t>
                      </a:r>
                      <a:endParaRPr lang="en-US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13897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Projected 2016-17 Teacher FTE</a:t>
                      </a:r>
                      <a:endParaRPr lang="en-US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    19.7 FTE</a:t>
                      </a:r>
                      <a:endParaRPr lang="en-US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8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Special Events That Encourage Community School Partnerships at Burton Elementary</a:t>
            </a:r>
            <a:endParaRPr lang="en-CA" sz="2800" b="1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Apple Picking</a:t>
            </a:r>
          </a:p>
          <a:p>
            <a:r>
              <a:rPr lang="en-CA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Remembrance Day Ceremony</a:t>
            </a:r>
          </a:p>
          <a:p>
            <a:r>
              <a:rPr lang="en-CA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Bottle collection trailer at the local Ultramar</a:t>
            </a:r>
          </a:p>
          <a:p>
            <a:r>
              <a:rPr lang="en-CA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Activity Clusters held three times per year for students and parents </a:t>
            </a:r>
          </a:p>
          <a:p>
            <a:pPr marL="0" indent="0">
              <a:buNone/>
            </a:pPr>
            <a:endParaRPr lang="en-CA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sz="1600" dirty="0"/>
              <a:t>For a complete listing of community school </a:t>
            </a:r>
            <a:r>
              <a:rPr lang="en-US" sz="1600" dirty="0" smtClean="0"/>
              <a:t>partnerships as presented by the school, </a:t>
            </a:r>
            <a:r>
              <a:rPr lang="en-US" sz="1600" dirty="0"/>
              <a:t>please view the </a:t>
            </a:r>
            <a:r>
              <a:rPr lang="en-US" sz="1600" dirty="0" smtClean="0"/>
              <a:t>school’s </a:t>
            </a:r>
            <a:r>
              <a:rPr lang="en-US" sz="1600" dirty="0"/>
              <a:t>annual </a:t>
            </a:r>
            <a:r>
              <a:rPr lang="en-US" sz="1600" dirty="0" smtClean="0"/>
              <a:t>report </a:t>
            </a:r>
            <a:r>
              <a:rPr lang="en-US" sz="1600" dirty="0"/>
              <a:t>posted on the ASD-W sustainability site at </a:t>
            </a:r>
            <a:r>
              <a:rPr lang="en-US" sz="1600" dirty="0">
                <a:solidFill>
                  <a:schemeClr val="accent6"/>
                </a:solidFill>
                <a:hlinkClick r:id="rId3"/>
              </a:rPr>
              <a:t>www.asd-w.nbed.nb.ca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/>
              <a:t>and follow the sustainability links.</a:t>
            </a:r>
          </a:p>
          <a:p>
            <a:pPr marL="0" indent="0">
              <a:buNone/>
            </a:pPr>
            <a:endParaRPr lang="en-CA" dirty="0" smtClean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endParaRPr lang="en-CA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17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04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Student Voice</a:t>
            </a:r>
            <a:endParaRPr lang="en-CA" b="1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Burton Buddies – Monitor and provide feedback on bus, playground, and halls</a:t>
            </a: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Bus Monitors – Provide reminder of bus rules and help students travelling on the bus</a:t>
            </a: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Class Meetings</a:t>
            </a:r>
          </a:p>
          <a:p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sz="1700" dirty="0"/>
              <a:t>For a complete listing of opportunities for student voice </a:t>
            </a:r>
            <a:r>
              <a:rPr lang="en-US" sz="1700" dirty="0" smtClean="0"/>
              <a:t>as presented by the school,  please </a:t>
            </a:r>
            <a:r>
              <a:rPr lang="en-US" sz="1700" dirty="0"/>
              <a:t>view the </a:t>
            </a:r>
            <a:r>
              <a:rPr lang="en-US" sz="1700" dirty="0" smtClean="0"/>
              <a:t>school’s </a:t>
            </a:r>
            <a:r>
              <a:rPr lang="en-US" sz="1700" dirty="0"/>
              <a:t>annual </a:t>
            </a:r>
            <a:r>
              <a:rPr lang="en-US" sz="1700" dirty="0" smtClean="0"/>
              <a:t>report posted </a:t>
            </a:r>
            <a:r>
              <a:rPr lang="en-US" sz="1700" dirty="0"/>
              <a:t>on the ASD-W sustainability site at</a:t>
            </a:r>
            <a:r>
              <a:rPr lang="en-US" sz="1700" dirty="0">
                <a:solidFill>
                  <a:schemeClr val="accent6"/>
                </a:solidFill>
              </a:rPr>
              <a:t> </a:t>
            </a:r>
            <a:r>
              <a:rPr lang="en-US" sz="1700" dirty="0">
                <a:solidFill>
                  <a:schemeClr val="accent6"/>
                </a:solidFill>
                <a:hlinkClick r:id="rId3"/>
              </a:rPr>
              <a:t>www.asd-w.nbed.nb.ca</a:t>
            </a:r>
            <a:r>
              <a:rPr lang="en-US" sz="1700" dirty="0">
                <a:solidFill>
                  <a:schemeClr val="accent6"/>
                </a:solidFill>
              </a:rPr>
              <a:t> </a:t>
            </a:r>
            <a:r>
              <a:rPr lang="en-US" sz="1700" dirty="0"/>
              <a:t>and follow the sustainability links.</a:t>
            </a: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endParaRPr lang="en-CA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18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61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49275" y="66208"/>
            <a:ext cx="8042276" cy="1336956"/>
          </a:xfrm>
        </p:spPr>
        <p:txBody>
          <a:bodyPr/>
          <a:lstStyle/>
          <a:p>
            <a:r>
              <a:rPr lang="en-US" sz="4400" dirty="0" smtClean="0"/>
              <a:t>Provincial Assessment Results</a:t>
            </a:r>
            <a:endParaRPr lang="en-US" sz="44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685702"/>
              </p:ext>
            </p:extLst>
          </p:nvPr>
        </p:nvGraphicFramePr>
        <p:xfrm>
          <a:off x="549275" y="2305050"/>
          <a:ext cx="8042276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569"/>
                <a:gridCol w="2010569"/>
                <a:gridCol w="2010569"/>
                <a:gridCol w="20105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Year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marL="57602" marR="57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Burton Elementary School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District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marL="57602" marR="57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Province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marL="57602" marR="5760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2009-10</a:t>
                      </a:r>
                      <a:endParaRPr lang="en-US" sz="16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57602" marR="57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75.0 %</a:t>
                      </a:r>
                      <a:endParaRPr lang="en-US" sz="16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72.5%</a:t>
                      </a:r>
                      <a:endParaRPr lang="en-US" sz="16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57602" marR="57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83.6%</a:t>
                      </a:r>
                      <a:endParaRPr lang="en-US" sz="16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57602" marR="5760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2010-11</a:t>
                      </a:r>
                      <a:endParaRPr lang="en-US" sz="16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57602" marR="57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71.4%</a:t>
                      </a:r>
                      <a:endParaRPr lang="en-US" sz="16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75.8%</a:t>
                      </a:r>
                      <a:endParaRPr lang="en-US" sz="16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57602" marR="57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80.3%</a:t>
                      </a:r>
                      <a:endParaRPr lang="en-US" sz="16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57602" marR="5760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2011-12</a:t>
                      </a:r>
                      <a:endParaRPr lang="en-US" sz="16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57602" marR="57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64.7 %</a:t>
                      </a:r>
                      <a:endParaRPr lang="en-US" sz="16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78.0%</a:t>
                      </a:r>
                      <a:endParaRPr lang="en-US" sz="16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57602" marR="57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79.1%</a:t>
                      </a:r>
                      <a:endParaRPr lang="en-US" sz="16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57602" marR="5760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2012-13</a:t>
                      </a:r>
                      <a:endParaRPr lang="en-US" sz="16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57602" marR="57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68.4%</a:t>
                      </a:r>
                      <a:endParaRPr lang="en-US" sz="16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80.3%</a:t>
                      </a:r>
                      <a:endParaRPr lang="en-US" sz="16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57602" marR="57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79.5%</a:t>
                      </a:r>
                      <a:endParaRPr lang="en-US" sz="16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57602" marR="5760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2013-14</a:t>
                      </a:r>
                      <a:endParaRPr lang="en-US" sz="16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57602" marR="57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91.7%</a:t>
                      </a:r>
                      <a:endParaRPr lang="en-US" sz="16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76.8%</a:t>
                      </a:r>
                      <a:endParaRPr lang="en-US" sz="16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57602" marR="57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77.5%</a:t>
                      </a:r>
                      <a:endParaRPr lang="en-US" sz="16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57602" marR="57602"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19</a:t>
            </a:fld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923925" y="1543050"/>
            <a:ext cx="6819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spcBef>
                <a:spcPts val="0"/>
              </a:spcBef>
            </a:pP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Grade 2 Reading </a:t>
            </a:r>
          </a:p>
          <a:p>
            <a:pPr marL="0" lvl="2" algn="ctr">
              <a:spcBef>
                <a:spcPts val="0"/>
              </a:spcBef>
            </a:pP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Burton Elementary 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3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87927"/>
            <a:ext cx="8042276" cy="862641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Public Meeting #1 Agenda</a:t>
            </a:r>
            <a:endParaRPr lang="en-US" sz="4000" b="1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Introductions</a:t>
            </a: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Review of Provincial Policy 409  Multi–Year School Infrastructure Planning</a:t>
            </a: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Presentation of Facts – Burton Elementary School</a:t>
            </a: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Question and Answer</a:t>
            </a: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What’s Next?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Online Resources and Feedback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Next Meetings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600951" y="6272877"/>
            <a:ext cx="990600" cy="365125"/>
          </a:xfrm>
        </p:spPr>
        <p:txBody>
          <a:bodyPr/>
          <a:lstStyle/>
          <a:p>
            <a:fld id="{7F5CE407-6216-4202-80E4-A30DC2F709B2}" type="slidenum">
              <a:rPr lang="en-US" sz="2000" smtClean="0"/>
              <a:pPr/>
              <a:t>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25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School Benefits</a:t>
            </a:r>
            <a:endParaRPr lang="en-CA" b="1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6754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Strong knowledge of individual students, as well as their strengths and needs.</a:t>
            </a: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All students are active participants in school wide initiatives. </a:t>
            </a: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There is little transition of students in and/or out of the school during the  school year.  This allows staff the opportunity to interact with all students on a regular basis and supports the development of pro-social behaviors throughout the school community. </a:t>
            </a: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 culture of collaboration is established among staff.</a:t>
            </a: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Staff, parents and students have developed a strong community culture within the school. </a:t>
            </a:r>
            <a:endParaRPr lang="en-CA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20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861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School Challenges</a:t>
            </a:r>
            <a:endParaRPr lang="en-CA" b="1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Staff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in positions of responsibility are often required to teach specialty subjects and have a large percentage of time dedicated to teaching.</a:t>
            </a: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Teacher teaming opportunities are sometimes challenging due to teacher schedules.  This is in large part due to a small number of teaching staff.  Funding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for educational staff is based on student enrolment. </a:t>
            </a:r>
          </a:p>
          <a:p>
            <a:endParaRPr lang="en-CA" dirty="0">
              <a:latin typeface="Arial Rounded MT Bold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21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3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Burton Elementary School Building </a:t>
            </a:r>
            <a:r>
              <a:rPr lang="en-US" sz="4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Summary</a:t>
            </a:r>
            <a:endParaRPr lang="en-CA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The wood framed school was constructed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in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1961.  The wood frame structure is in good condition.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Recent renovations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have </a:t>
            </a: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included: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New sewage treatment system installed 2012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Removed carpet and paneling from gym walls and replaced with gypsum board in 2010</a:t>
            </a:r>
          </a:p>
          <a:p>
            <a:pPr marL="355600" indent="-342900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The school was constructed with five classrooms: 3 are being used as classrooms, 1 for the library and 1 is used for school administration.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22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48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23</a:t>
            </a:fld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81"/>
            <a:ext cx="9144000" cy="609868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24</a:t>
            </a:fld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81"/>
            <a:ext cx="9144000" cy="597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Burton Elementary School Building Systems</a:t>
            </a:r>
            <a:endParaRPr lang="en-CA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Well water supplies the school and is protected by a ultraviolet light.  The school has a new sewage system.</a:t>
            </a:r>
          </a:p>
          <a:p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The school is heated with an oil fired boiler, with controls.  The school has thermostats in the rooms for management of individual temperatures.</a:t>
            </a:r>
          </a:p>
          <a:p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The building has exhaust fans as ventilation.  </a:t>
            </a:r>
          </a:p>
          <a:p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The electrical service is 400 amp, 240 volt panel.</a:t>
            </a:r>
          </a:p>
          <a:p>
            <a:endParaRPr lang="en-US" sz="3200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25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12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Burton Elementary School  Interior</a:t>
            </a:r>
            <a:endParaRPr lang="en-CA" sz="4000" b="1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3200" dirty="0" smtClean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The 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classrooms and hallways are vinyl 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tile.  The gym 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floor is a 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linoleum.</a:t>
            </a:r>
            <a:endParaRPr lang="en-US" sz="3200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Washrooms 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have 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upgraded urinals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, sinks 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and toilets. Floors 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are 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ceramic tile 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in the 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washrooms.</a:t>
            </a:r>
          </a:p>
          <a:p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Stairways are enclosed to meet fire separation requirements complete with fire rated doors.</a:t>
            </a:r>
          </a:p>
          <a:p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The school has a fire alarm system and fire extinguishers are located throughout the school.</a:t>
            </a:r>
          </a:p>
          <a:p>
            <a:endParaRPr lang="en-US" sz="3200" dirty="0" smtClean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26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64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Burton Elementary School Exterior</a:t>
            </a:r>
            <a:endParaRPr lang="en-CA" sz="4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Exterior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windows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and doors have been replaced in previous renovations and are in good condition.</a:t>
            </a: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The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exterior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siding is in poor condition and is to be considered for replacement.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Parking is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adequate;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pavement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has been patched 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Exterior lighting is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H.I.D.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(high intensity discharge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).</a:t>
            </a:r>
            <a:endParaRPr lang="en-US" dirty="0">
              <a:latin typeface="Arial Rounded MT Bold" pitchFamily="34" charset="0"/>
            </a:endParaRP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27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79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Burton Elementary School Property</a:t>
            </a:r>
            <a:endParaRPr lang="en-CA" sz="4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Staff 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and visitors share the school 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parking.</a:t>
            </a:r>
          </a:p>
          <a:p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The bus zone is located at the front of the school.</a:t>
            </a:r>
          </a:p>
          <a:p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Playground 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has a 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baseball/soccer field, swings and play structures.</a:t>
            </a: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28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Burton Elementary School</a:t>
            </a:r>
            <a:br>
              <a:rPr 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</a:br>
            <a:r>
              <a:rPr 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Capital </a:t>
            </a: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Investments </a:t>
            </a:r>
            <a:endParaRPr lang="en-CA" sz="4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29</a:t>
            </a:fld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49273" y="1722120"/>
          <a:ext cx="8339232" cy="298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9744"/>
                <a:gridCol w="2779744"/>
                <a:gridCol w="2779744"/>
              </a:tblGrid>
              <a:tr h="2388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Rounded MT Bold" pitchFamily="34" charset="0"/>
                        </a:rPr>
                        <a:t>Year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Rounded MT Bold" pitchFamily="34" charset="0"/>
                        </a:rPr>
                        <a:t>Scope of</a:t>
                      </a:r>
                      <a:r>
                        <a:rPr lang="en-US" baseline="0" dirty="0" smtClean="0">
                          <a:latin typeface="Arial Rounded MT Bold" pitchFamily="34" charset="0"/>
                        </a:rPr>
                        <a:t> Work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Rounded MT Bold" pitchFamily="34" charset="0"/>
                        </a:rPr>
                        <a:t>Cost 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65361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2010</a:t>
                      </a:r>
                      <a:endParaRPr lang="en-US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Interior Walls</a:t>
                      </a:r>
                      <a:endParaRPr lang="en-US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$10,557</a:t>
                      </a:r>
                      <a:endParaRPr lang="en-US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65361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2010/2011</a:t>
                      </a:r>
                      <a:endParaRPr lang="en-US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Sewage System</a:t>
                      </a:r>
                      <a:endParaRPr lang="en-US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$11,530</a:t>
                      </a:r>
                      <a:endParaRPr lang="en-US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65361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2012</a:t>
                      </a:r>
                      <a:endParaRPr lang="en-US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Heating System</a:t>
                      </a:r>
                      <a:endParaRPr lang="en-US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$17,185</a:t>
                      </a:r>
                      <a:endParaRPr lang="en-US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65361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2012</a:t>
                      </a:r>
                      <a:endParaRPr lang="en-US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Sewage System</a:t>
                      </a:r>
                      <a:endParaRPr lang="en-US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$93,088</a:t>
                      </a:r>
                      <a:endParaRPr lang="en-US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3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Provincial Policy 409:  Multi-year School Infrastructure Planning</a:t>
            </a:r>
            <a:endParaRPr lang="en-CA" sz="3600" b="1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Outlines a number of responsibilities to do with facilities in our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Sections 6.4, 6.5 and 6.6 are relevant for Sustainability Studies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Three Public Meetings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Meeting 1 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– Presentation of Facts from District regarding </a:t>
            </a: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School (Policy 409, 6.4.4 )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Meeting 2 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-  Presentation from Stakeholders regarding their thoughts on the sustainability of the school and relevant factors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Meeting 3 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– Final Review of Information by </a:t>
            </a: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District Education Council (DEC) 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and subsequent motion on next steps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Three Possible Outcomes</a:t>
            </a:r>
          </a:p>
          <a:p>
            <a:pPr marL="62230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Status Quo</a:t>
            </a:r>
          </a:p>
          <a:p>
            <a:pPr marL="62230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Recommendation to Minister to repair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the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school  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62230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Recommendation to Minister for closure, moving the students elsewhere</a:t>
            </a:r>
          </a:p>
          <a:p>
            <a:pPr marL="336550" lvl="1" indent="0">
              <a:buNone/>
            </a:pPr>
            <a:endParaRPr lang="en-US" dirty="0" smtClean="0">
              <a:solidFill>
                <a:schemeClr val="tx2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336550" lvl="1" indent="0">
              <a:buNone/>
            </a:pP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Not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Designed as an “Us-Against-Them” process; public meetings are not designed to facilitate debate between two parties</a:t>
            </a:r>
            <a:endParaRPr lang="en-CA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0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Burton Elementary School </a:t>
            </a: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Physical Plant Status</a:t>
            </a:r>
            <a:endParaRPr lang="en-CA" sz="4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30</a:t>
            </a:fld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647437"/>
              </p:ext>
            </p:extLst>
          </p:nvPr>
        </p:nvGraphicFramePr>
        <p:xfrm>
          <a:off x="803911" y="1444532"/>
          <a:ext cx="7787640" cy="3776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910"/>
                <a:gridCol w="1741170"/>
                <a:gridCol w="2194560"/>
                <a:gridCol w="1905000"/>
              </a:tblGrid>
              <a:tr h="90782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 Rounded MT Bold" pitchFamily="34" charset="0"/>
                          <a:ea typeface="Times New Roman"/>
                        </a:rPr>
                        <a:t>Building Exterior and </a:t>
                      </a:r>
                      <a:r>
                        <a:rPr lang="en-CA" sz="1800" b="1" dirty="0" smtClean="0">
                          <a:latin typeface="Arial Rounded MT Bold" pitchFamily="34" charset="0"/>
                          <a:ea typeface="Times New Roman"/>
                        </a:rPr>
                        <a:t>Interior</a:t>
                      </a:r>
                      <a:endParaRPr lang="en-CA" sz="1800" dirty="0" smtClean="0">
                        <a:latin typeface="Arial Rounded MT Bold" pitchFamily="34" charset="0"/>
                        <a:ea typeface="Times New Roman"/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 Rounded MT Bold" pitchFamily="34" charset="0"/>
                          <a:ea typeface="Times New Roman"/>
                        </a:rPr>
                        <a:t>Description</a:t>
                      </a:r>
                      <a:endParaRPr lang="en-CA" sz="1800" dirty="0" smtClean="0">
                        <a:latin typeface="Arial Rounded MT Bold" pitchFamily="34" charset="0"/>
                        <a:ea typeface="Times New Roman"/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 Rounded MT Bold" pitchFamily="34" charset="0"/>
                          <a:ea typeface="Times New Roman"/>
                        </a:rPr>
                        <a:t>Estimated Cost</a:t>
                      </a:r>
                      <a:endParaRPr lang="en-CA" sz="1800" dirty="0" smtClean="0">
                        <a:latin typeface="Arial Rounded MT Bold" pitchFamily="34" charset="0"/>
                        <a:ea typeface="Times New Roman"/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</a:tr>
              <a:tr h="9481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Building Envelope</a:t>
                      </a:r>
                      <a:endParaRPr lang="en-CA" sz="18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Siding</a:t>
                      </a:r>
                      <a:endParaRPr lang="en-CA" sz="18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Siding replacement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(Priority 1)</a:t>
                      </a:r>
                      <a:endParaRPr lang="en-CA" sz="18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8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70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Interior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 Accessibility</a:t>
                      </a:r>
                      <a:endParaRPr lang="en-US" sz="180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Site Additions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 Elevator and accessibility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(Priority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 2)</a:t>
                      </a:r>
                      <a:endParaRPr lang="en-US" sz="180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70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Heating and Ventilation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Site Additions</a:t>
                      </a:r>
                      <a:endParaRPr lang="en-CA" sz="18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Ventilation system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(Priority 2)</a:t>
                      </a:r>
                      <a:endParaRPr lang="en-CA" sz="18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0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289424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Burton Elementary School</a:t>
            </a:r>
            <a:b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</a:br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Physical 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Plant Status (continued)</a:t>
            </a:r>
            <a:endParaRPr lang="en-CA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31</a:t>
            </a:fld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56207"/>
              </p:ext>
            </p:extLst>
          </p:nvPr>
        </p:nvGraphicFramePr>
        <p:xfrm>
          <a:off x="264460" y="1397001"/>
          <a:ext cx="8327092" cy="5542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3823"/>
                <a:gridCol w="2208363"/>
                <a:gridCol w="2090620"/>
                <a:gridCol w="1594286"/>
              </a:tblGrid>
              <a:tr h="69399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 Rounded MT Bold" pitchFamily="34" charset="0"/>
                          <a:ea typeface="Times New Roman"/>
                        </a:rPr>
                        <a:t>Building Exterior and </a:t>
                      </a:r>
                      <a:r>
                        <a:rPr lang="en-CA" sz="1800" b="1" dirty="0" smtClean="0">
                          <a:latin typeface="Arial Rounded MT Bold" pitchFamily="34" charset="0"/>
                          <a:ea typeface="Times New Roman"/>
                        </a:rPr>
                        <a:t>Interior</a:t>
                      </a:r>
                      <a:endParaRPr lang="en-CA" sz="1800" dirty="0" smtClean="0">
                        <a:latin typeface="Arial Rounded MT Bold" pitchFamily="34" charset="0"/>
                        <a:ea typeface="Times New Roman"/>
                      </a:endParaRPr>
                    </a:p>
                    <a:p>
                      <a:pPr algn="ctr"/>
                      <a:endParaRPr lang="en-CA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 Rounded MT Bold" pitchFamily="34" charset="0"/>
                          <a:ea typeface="Times New Roman"/>
                        </a:rPr>
                        <a:t>Description</a:t>
                      </a:r>
                      <a:endParaRPr lang="en-CA" sz="1800" dirty="0"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 Rounded MT Bold" pitchFamily="34" charset="0"/>
                          <a:ea typeface="Times New Roman"/>
                        </a:rPr>
                        <a:t>Estimated Cost</a:t>
                      </a:r>
                      <a:endParaRPr lang="en-CA" sz="1800" dirty="0"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253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Interior finishes</a:t>
                      </a:r>
                      <a:endParaRPr lang="en-CA" sz="18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Ceiling and Lighting</a:t>
                      </a:r>
                      <a:endParaRPr lang="en-CA" sz="18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Upgrade old </a:t>
                      </a:r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ceiling and lighting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(Priority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 3)</a:t>
                      </a:r>
                      <a:endParaRPr lang="en-CA" sz="180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8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8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566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Electrical</a:t>
                      </a:r>
                      <a:endParaRPr lang="en-CA" sz="18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System Upgrade</a:t>
                      </a:r>
                      <a:endParaRPr lang="en-CA" sz="18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Power distribution, panels and receptacles</a:t>
                      </a:r>
                      <a:r>
                        <a:rPr lang="en-CA" sz="1800" b="1" baseline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 upgrade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baseline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(Priority 2)</a:t>
                      </a:r>
                      <a:endParaRPr lang="en-CA" sz="18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8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938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Site Improvement</a:t>
                      </a:r>
                      <a:endParaRPr lang="en-CA" sz="18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Paving</a:t>
                      </a:r>
                      <a:endParaRPr lang="en-CA" sz="18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Curbing</a:t>
                      </a:r>
                      <a:r>
                        <a:rPr lang="en-CA" sz="1800" b="1" baseline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 and driveway refinishing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baseline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(Priority 3)</a:t>
                      </a:r>
                      <a:endParaRPr lang="en-CA" sz="18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8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4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8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8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Total:</a:t>
                      </a:r>
                      <a:endParaRPr lang="en-CA" sz="18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  <a:ea typeface="Times New Roman"/>
                        </a:rPr>
                        <a:t>$573,000</a:t>
                      </a:r>
                      <a:endParaRPr lang="en-CA" sz="18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3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Burton Elementary School Transportation Study</a:t>
            </a:r>
            <a:endParaRPr lang="en-CA" sz="4400" b="1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Currently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students in grades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3-12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that reside in the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Burton Elementary School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Catchment area are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bused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to </a:t>
            </a:r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Oromocto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schools. </a:t>
            </a: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The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morning school bus system currently sees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one bus transport students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within the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Burton School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Catchment area into the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Burton School. </a:t>
            </a:r>
            <a:endParaRPr lang="en-CA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32</a:t>
            </a:fld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Burton </a:t>
            </a:r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Elementary School Transportation </a:t>
            </a:r>
            <a:r>
              <a:rPr lang="en-US" sz="4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Study</a:t>
            </a:r>
            <a:endParaRPr lang="en-CA" sz="4400" b="1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The afternoon school bus system currently sees one bus transport students residing within the Burton School Catchment from the Burton Elementary School.</a:t>
            </a: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There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would not be any impact with regards to the number of school buses or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drivers if the Burton Elementary School should close.  There would be a reduction in kilometers travelled by the school buses.</a:t>
            </a:r>
            <a:endParaRPr lang="en-CA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endParaRPr lang="en-CA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33</a:t>
            </a:fld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Burton </a:t>
            </a: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Elementary School</a:t>
            </a:r>
            <a:r>
              <a:rPr 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Transportation Study</a:t>
            </a:r>
            <a:endParaRPr lang="en-CA" sz="4000" b="1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8324"/>
              </p:ext>
            </p:extLst>
          </p:nvPr>
        </p:nvGraphicFramePr>
        <p:xfrm>
          <a:off x="176774" y="1722120"/>
          <a:ext cx="8713729" cy="1873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495"/>
                <a:gridCol w="1647549"/>
                <a:gridCol w="1598085"/>
                <a:gridCol w="1567644"/>
                <a:gridCol w="1238619"/>
                <a:gridCol w="1102337"/>
              </a:tblGrid>
              <a:tr h="6714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School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Longest Ride In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Longest Ride Out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Earliest</a:t>
                      </a:r>
                      <a:r>
                        <a:rPr lang="en-US" baseline="0" dirty="0" smtClean="0"/>
                        <a:t> Pick-up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Latest Drop Off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Average Ride</a:t>
                      </a:r>
                      <a:r>
                        <a:rPr lang="en-CA" baseline="0" dirty="0" smtClean="0"/>
                        <a:t> Time</a:t>
                      </a:r>
                      <a:endParaRPr lang="en-CA" dirty="0"/>
                    </a:p>
                  </a:txBody>
                  <a:tcPr/>
                </a:tc>
              </a:tr>
              <a:tr h="95922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Burton Elementary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 School</a:t>
                      </a:r>
                      <a:endParaRPr lang="en-CA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  55 </a:t>
                      </a:r>
                      <a:r>
                        <a:rPr lang="en-US" dirty="0" err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mins</a:t>
                      </a:r>
                      <a:endParaRPr lang="en-CA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 55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m</a:t>
                      </a:r>
                      <a:r>
                        <a:rPr lang="en-US" dirty="0" err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ins</a:t>
                      </a:r>
                      <a:endParaRPr lang="en-CA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7:40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a.m.</a:t>
                      </a:r>
                      <a:endParaRPr lang="en-CA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3:09 </a:t>
                      </a:r>
                      <a:r>
                        <a:rPr lang="en-CA" baseline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p.m.</a:t>
                      </a:r>
                      <a:endParaRPr lang="en-US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29 </a:t>
                      </a:r>
                      <a:r>
                        <a:rPr lang="en-US" dirty="0" err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mins</a:t>
                      </a:r>
                      <a:endParaRPr lang="en-US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34</a:t>
            </a:fld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6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Current Student Address Distances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27543"/>
              </p:ext>
            </p:extLst>
          </p:nvPr>
        </p:nvGraphicFramePr>
        <p:xfrm>
          <a:off x="1143000" y="1600201"/>
          <a:ext cx="7239000" cy="4405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690"/>
                <a:gridCol w="1842655"/>
                <a:gridCol w="1842655"/>
              </a:tblGrid>
              <a:tr h="1107177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Distance to Burton </a:t>
                      </a:r>
                      <a:r>
                        <a:rPr lang="en-CA" sz="1400" b="1" i="0" u="none" strike="noStrike" baseline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Elementary School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(KM)</a:t>
                      </a:r>
                    </a:p>
                    <a:p>
                      <a:pPr algn="ctr" fontAlgn="b"/>
                      <a:endParaRPr lang="en-CA" sz="1400" b="1" i="0" u="none" strike="noStrike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Distance to  Assiniboine Avenue School (KM) (Scenario)  </a:t>
                      </a:r>
                    </a:p>
                    <a:p>
                      <a:pPr algn="ctr" fontAlgn="b"/>
                      <a:endParaRPr lang="en-CA" sz="1400" b="1" i="0" u="none" strike="noStrike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027941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Average Distance</a:t>
                      </a:r>
                      <a:endParaRPr lang="en-US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2.1</a:t>
                      </a:r>
                    </a:p>
                    <a:p>
                      <a:pPr algn="ctr"/>
                      <a:endParaRPr lang="en-US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11.3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(Average travel time 25  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minutes)</a:t>
                      </a:r>
                      <a:endParaRPr lang="en-US" sz="11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1027941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Maximum Distance</a:t>
                      </a:r>
                    </a:p>
                    <a:p>
                      <a:pPr algn="ctr"/>
                      <a:endParaRPr lang="en-US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5.7</a:t>
                      </a:r>
                    </a:p>
                    <a:p>
                      <a:pPr algn="ctr"/>
                      <a:endParaRPr lang="en-US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16.9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(Maximum travel time  40 minutes)</a:t>
                      </a:r>
                      <a:endParaRPr lang="en-US" sz="11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1027941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Minimum Distance</a:t>
                      </a:r>
                    </a:p>
                    <a:p>
                      <a:pPr algn="ctr"/>
                      <a:endParaRPr lang="en-US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0.2</a:t>
                      </a:r>
                      <a:endParaRPr lang="en-US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6.6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(Minimum travel time 10 minutes)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C2FD-5286-4504-B800-6CB83B425CAA}" type="slidenum">
              <a:rPr lang="en-US" sz="2000" smtClean="0"/>
              <a:t>35</a:t>
            </a:fld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98264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Bus Transportation Study</a:t>
            </a:r>
            <a:endParaRPr lang="en-CA" b="1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36</a:t>
            </a:fld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399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Salaries</a:t>
            </a:r>
            <a:endParaRPr lang="en-CA" b="1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37</a:t>
            </a:fld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667159"/>
              </p:ext>
            </p:extLst>
          </p:nvPr>
        </p:nvGraphicFramePr>
        <p:xfrm>
          <a:off x="264456" y="1361440"/>
          <a:ext cx="8624052" cy="145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864"/>
                <a:gridCol w="2016162"/>
                <a:gridCol w="2156013"/>
                <a:gridCol w="2156013"/>
              </a:tblGrid>
              <a:tr h="58547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Rounded MT Bold" pitchFamily="34" charset="0"/>
                        </a:rPr>
                        <a:t>Actual Costs</a:t>
                      </a:r>
                      <a:endParaRPr lang="en-CA" dirty="0">
                        <a:latin typeface="Arial Rounded MT Bold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585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Cost Centers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Fiscal Year</a:t>
                      </a:r>
                      <a:endParaRPr lang="en-US" sz="18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Fiscal Year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Fiscal Year</a:t>
                      </a:r>
                    </a:p>
                  </a:txBody>
                  <a:tcPr marL="12700" marR="12700" marT="12700" marB="0" anchor="b"/>
                </a:tc>
              </a:tr>
              <a:tr h="25146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2014-2015</a:t>
                      </a:r>
                      <a:endParaRPr lang="en-US" sz="18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2013-2014</a:t>
                      </a:r>
                      <a:endParaRPr lang="en-US" sz="18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2012-2013</a:t>
                      </a:r>
                      <a:endParaRPr lang="en-US" sz="18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324629"/>
              </p:ext>
            </p:extLst>
          </p:nvPr>
        </p:nvGraphicFramePr>
        <p:xfrm>
          <a:off x="228600" y="3368040"/>
          <a:ext cx="8659907" cy="2220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568"/>
                <a:gridCol w="1874445"/>
                <a:gridCol w="2194964"/>
                <a:gridCol w="2281930"/>
              </a:tblGrid>
              <a:tr h="442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Salaries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12700" marR="12700" marT="12700" marB="0" anchor="b"/>
                </a:tc>
              </a:tr>
              <a:tr h="355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Administration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</a:t>
                      </a:r>
                      <a:r>
                        <a:rPr lang="en-CA" sz="18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12,504 </a:t>
                      </a:r>
                      <a:endParaRPr lang="en-CA" sz="18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</a:t>
                      </a:r>
                      <a:r>
                        <a:rPr lang="en-CA" sz="18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12,315 </a:t>
                      </a:r>
                      <a:endParaRPr lang="en-CA" sz="18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</a:t>
                      </a:r>
                      <a:r>
                        <a:rPr lang="en-CA" sz="18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12,252 </a:t>
                      </a:r>
                      <a:endParaRPr lang="en-CA" sz="18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5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Teacher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</a:t>
                      </a:r>
                      <a:r>
                        <a:rPr lang="en-CA" sz="18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324,244 </a:t>
                      </a:r>
                      <a:endParaRPr lang="en-CA" sz="18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</a:t>
                      </a:r>
                      <a:r>
                        <a:rPr lang="en-CA" sz="18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274,889 </a:t>
                      </a:r>
                      <a:endParaRPr lang="en-CA" sz="18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</a:t>
                      </a:r>
                      <a:r>
                        <a:rPr lang="en-CA" sz="18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259,770 </a:t>
                      </a:r>
                      <a:endParaRPr lang="en-CA" sz="18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5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Admin. Assistant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</a:t>
                      </a:r>
                      <a:r>
                        <a:rPr lang="en-CA" sz="18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30,568 </a:t>
                      </a:r>
                      <a:endParaRPr lang="en-CA" sz="18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</a:t>
                      </a:r>
                      <a:r>
                        <a:rPr lang="en-CA" sz="18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24,517 </a:t>
                      </a:r>
                      <a:endParaRPr lang="en-CA" sz="18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</a:t>
                      </a:r>
                      <a:r>
                        <a:rPr lang="en-CA" sz="18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16,185 </a:t>
                      </a:r>
                      <a:endParaRPr lang="en-CA" sz="18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5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Educational Assistant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</a:t>
                      </a:r>
                      <a:r>
                        <a:rPr lang="en-CA" sz="18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57,573 </a:t>
                      </a:r>
                      <a:endParaRPr lang="en-CA" sz="18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</a:t>
                      </a:r>
                      <a:r>
                        <a:rPr lang="en-CA" sz="18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45,412 </a:t>
                      </a:r>
                      <a:endParaRPr lang="en-CA" sz="18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</a:t>
                      </a:r>
                      <a:r>
                        <a:rPr lang="en-CA" sz="18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35,458 </a:t>
                      </a:r>
                      <a:endParaRPr lang="en-CA" sz="18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Total</a:t>
                      </a: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</a:t>
                      </a:r>
                      <a:r>
                        <a:rPr lang="en-CA" sz="18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424,889 </a:t>
                      </a:r>
                      <a:endParaRPr lang="en-CA" sz="18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</a:t>
                      </a:r>
                      <a:r>
                        <a:rPr lang="en-CA" sz="18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357,133 </a:t>
                      </a:r>
                      <a:endParaRPr lang="en-CA" sz="18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</a:t>
                      </a:r>
                      <a:r>
                        <a:rPr lang="en-CA" sz="18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323,665 </a:t>
                      </a:r>
                      <a:endParaRPr lang="en-CA" sz="18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9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00144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Assigned Budgets</a:t>
            </a:r>
            <a:endParaRPr lang="en-CA" b="1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38</a:t>
            </a:fld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178228"/>
              </p:ext>
            </p:extLst>
          </p:nvPr>
        </p:nvGraphicFramePr>
        <p:xfrm>
          <a:off x="198120" y="2259443"/>
          <a:ext cx="8690388" cy="3912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349"/>
                <a:gridCol w="2156013"/>
                <a:gridCol w="2156013"/>
                <a:gridCol w="2156013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Assigned Budgets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1" i="0" u="none" strike="noStrike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1" i="0" u="none" strike="noStrike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0072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Regular Instruction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6,345 </a:t>
                      </a:r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6,471 </a:t>
                      </a:r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7,063 </a:t>
                      </a:r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31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Admin.Support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1,566 </a:t>
                      </a:r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1,597 </a:t>
                      </a:r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1,546 </a:t>
                      </a:r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31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Library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- </a:t>
                      </a:r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40835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Teachers Working Conditions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1,565 </a:t>
                      </a:r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1,610 </a:t>
                      </a:r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1,571 </a:t>
                      </a:r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6857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Tutor Support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- </a:t>
                      </a:r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907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Nutrition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446   </a:t>
                      </a:r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495   </a:t>
                      </a:r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1,236 </a:t>
                      </a:r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31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Bilingual Learning Environ.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</a:t>
                      </a:r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250   </a:t>
                      </a:r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31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Wellness Grant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1,188 </a:t>
                      </a:r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450</a:t>
                      </a:r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446   </a:t>
                      </a:r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31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Co/Extra Trips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330 </a:t>
                      </a:r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336 </a:t>
                      </a:r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325 </a:t>
                      </a:r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31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PSSC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145 </a:t>
                      </a:r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158 </a:t>
                      </a:r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244 </a:t>
                      </a:r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195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11,585 </a:t>
                      </a:r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11,367 </a:t>
                      </a:r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</a:t>
                      </a:r>
                      <a:r>
                        <a:rPr lang="en-CA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12,681 </a:t>
                      </a:r>
                      <a:endParaRPr lang="en-CA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711525"/>
              </p:ext>
            </p:extLst>
          </p:nvPr>
        </p:nvGraphicFramePr>
        <p:xfrm>
          <a:off x="264459" y="1005840"/>
          <a:ext cx="8624050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864"/>
                <a:gridCol w="2016162"/>
                <a:gridCol w="2156012"/>
                <a:gridCol w="2156012"/>
              </a:tblGrid>
              <a:tr h="326890"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Rounded MT Bold" pitchFamily="34" charset="0"/>
                        </a:rPr>
                        <a:t>Actual Costs</a:t>
                      </a:r>
                      <a:endParaRPr lang="en-CA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424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Cost Centers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Fiscal Year</a:t>
                      </a:r>
                      <a:endParaRPr lang="en-US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Fiscal Year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Fiscal Year</a:t>
                      </a:r>
                    </a:p>
                  </a:txBody>
                  <a:tcPr marL="12700" marR="12700" marT="12700" marB="0" anchor="b"/>
                </a:tc>
              </a:tr>
              <a:tr h="390787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2014-2015</a:t>
                      </a:r>
                      <a:endParaRPr lang="en-US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2013-2014</a:t>
                      </a:r>
                      <a:endParaRPr lang="en-US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2012-2013</a:t>
                      </a:r>
                      <a:endParaRPr lang="en-US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6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22064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Facilities Costs</a:t>
            </a:r>
            <a:endParaRPr lang="en-CA" b="1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39</a:t>
            </a:fld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742553"/>
              </p:ext>
            </p:extLst>
          </p:nvPr>
        </p:nvGraphicFramePr>
        <p:xfrm>
          <a:off x="264458" y="1036320"/>
          <a:ext cx="8624047" cy="1143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863"/>
                <a:gridCol w="2016162"/>
                <a:gridCol w="2156011"/>
                <a:gridCol w="2156011"/>
              </a:tblGrid>
              <a:tr h="389155"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Rounded MT Bold" pitchFamily="34" charset="0"/>
                        </a:rPr>
                        <a:t>Actual Costs</a:t>
                      </a:r>
                      <a:endParaRPr lang="en-CA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88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Cost Centers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Fiscal Year</a:t>
                      </a:r>
                      <a:endParaRPr lang="en-US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Fiscal Year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Fiscal Year</a:t>
                      </a:r>
                    </a:p>
                  </a:txBody>
                  <a:tcPr marL="12700" marR="12700" marT="12700" marB="0" anchor="b"/>
                </a:tc>
              </a:tr>
              <a:tr h="46522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2014-2015</a:t>
                      </a:r>
                      <a:endParaRPr lang="en-US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2013-2014</a:t>
                      </a:r>
                      <a:endParaRPr lang="en-US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2012-2013</a:t>
                      </a:r>
                      <a:endParaRPr lang="en-US" sz="1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899688"/>
              </p:ext>
            </p:extLst>
          </p:nvPr>
        </p:nvGraphicFramePr>
        <p:xfrm>
          <a:off x="264456" y="2499360"/>
          <a:ext cx="8624048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012"/>
                <a:gridCol w="2156012"/>
                <a:gridCol w="2156012"/>
                <a:gridCol w="2156012"/>
              </a:tblGrid>
              <a:tr h="483441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Facilities Costs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1" i="0" u="none" strike="noStrike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1" i="0" u="none" strike="noStrike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1" i="0" u="none" strike="noStrike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200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Contracted</a:t>
                      </a:r>
                      <a:r>
                        <a:rPr lang="en-CA" sz="1600" b="1" i="0" u="none" strike="noStrike" baseline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Cleaning</a:t>
                      </a:r>
                      <a:endParaRPr lang="en-CA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</a:t>
                      </a:r>
                      <a:r>
                        <a:rPr lang="en-CA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16,679 </a:t>
                      </a:r>
                      <a:endParaRPr lang="en-CA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</a:t>
                      </a:r>
                      <a:r>
                        <a:rPr lang="en-CA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17,087 </a:t>
                      </a:r>
                      <a:endParaRPr lang="en-CA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</a:t>
                      </a:r>
                      <a:r>
                        <a:rPr lang="en-CA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16,752 </a:t>
                      </a:r>
                      <a:endParaRPr lang="en-CA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200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Electricity</a:t>
                      </a:r>
                      <a:endParaRPr lang="en-CA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</a:t>
                      </a:r>
                      <a:r>
                        <a:rPr lang="en-CA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4,502 </a:t>
                      </a:r>
                      <a:endParaRPr lang="en-CA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</a:t>
                      </a:r>
                      <a:r>
                        <a:rPr lang="en-CA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4,431 </a:t>
                      </a:r>
                      <a:endParaRPr lang="en-CA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</a:t>
                      </a:r>
                      <a:r>
                        <a:rPr lang="en-CA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3,961 </a:t>
                      </a:r>
                      <a:endParaRPr lang="en-CA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200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Garbage Removal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</a:t>
                      </a:r>
                      <a:r>
                        <a:rPr lang="en-CA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324 </a:t>
                      </a:r>
                      <a:endParaRPr lang="en-CA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</a:t>
                      </a:r>
                      <a:r>
                        <a:rPr lang="en-CA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342 </a:t>
                      </a:r>
                      <a:endParaRPr lang="en-CA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</a:t>
                      </a:r>
                      <a:r>
                        <a:rPr lang="en-CA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342 </a:t>
                      </a:r>
                      <a:endParaRPr lang="en-CA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200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Ground Maintenance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</a:t>
                      </a:r>
                      <a:r>
                        <a:rPr lang="en-CA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3,317 </a:t>
                      </a:r>
                      <a:endParaRPr lang="en-CA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</a:t>
                      </a:r>
                      <a:r>
                        <a:rPr lang="en-CA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2,400 </a:t>
                      </a:r>
                      <a:endParaRPr lang="en-CA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</a:t>
                      </a:r>
                      <a:r>
                        <a:rPr lang="en-CA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2,400 </a:t>
                      </a:r>
                      <a:endParaRPr lang="en-CA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200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Heating Fuel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</a:t>
                      </a:r>
                      <a:r>
                        <a:rPr lang="en-CA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11,388 </a:t>
                      </a:r>
                      <a:endParaRPr lang="en-CA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</a:t>
                      </a:r>
                      <a:r>
                        <a:rPr lang="en-CA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12,493 </a:t>
                      </a:r>
                      <a:endParaRPr lang="en-CA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</a:t>
                      </a:r>
                      <a:r>
                        <a:rPr lang="en-CA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12,656 </a:t>
                      </a:r>
                      <a:endParaRPr lang="en-CA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200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Cleaning Supplies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</a:t>
                      </a:r>
                      <a:r>
                        <a:rPr lang="en-CA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121 </a:t>
                      </a:r>
                      <a:endParaRPr lang="en-CA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</a:t>
                      </a:r>
                      <a:r>
                        <a:rPr lang="en-CA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239 </a:t>
                      </a:r>
                      <a:endParaRPr lang="en-CA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</a:t>
                      </a:r>
                      <a:r>
                        <a:rPr lang="en-CA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106 </a:t>
                      </a:r>
                      <a:endParaRPr lang="en-CA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200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Minor Repairs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</a:t>
                      </a:r>
                      <a:r>
                        <a:rPr lang="en-CA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3,272 </a:t>
                      </a:r>
                      <a:endParaRPr lang="en-CA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</a:t>
                      </a:r>
                      <a:r>
                        <a:rPr lang="en-CA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2,939 </a:t>
                      </a:r>
                      <a:endParaRPr lang="en-CA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</a:t>
                      </a:r>
                      <a:r>
                        <a:rPr lang="en-CA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1,106 </a:t>
                      </a:r>
                      <a:endParaRPr lang="en-CA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</a:t>
                      </a:r>
                      <a:r>
                        <a:rPr lang="en-CA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39,603 </a:t>
                      </a:r>
                      <a:endParaRPr lang="en-CA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</a:t>
                      </a:r>
                      <a:r>
                        <a:rPr lang="en-CA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39,931 </a:t>
                      </a:r>
                      <a:endParaRPr lang="en-CA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</a:t>
                      </a:r>
                      <a:r>
                        <a:rPr lang="en-CA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37,323 </a:t>
                      </a:r>
                      <a:endParaRPr lang="en-CA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0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Enrolment Burton Elementary School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4</a:t>
            </a:fld>
            <a:endParaRPr lang="en-US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886276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10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Total Costs</a:t>
            </a:r>
            <a:endParaRPr lang="en-CA" b="1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40</a:t>
            </a:fld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604368"/>
              </p:ext>
            </p:extLst>
          </p:nvPr>
        </p:nvGraphicFramePr>
        <p:xfrm>
          <a:off x="264459" y="1600200"/>
          <a:ext cx="8559502" cy="1766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887"/>
                <a:gridCol w="2085559"/>
                <a:gridCol w="2230222"/>
                <a:gridCol w="1868834"/>
              </a:tblGrid>
              <a:tr h="389155"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Rounded MT Bold" pitchFamily="34" charset="0"/>
                        </a:rPr>
                        <a:t>Actual Costs</a:t>
                      </a:r>
                      <a:endParaRPr lang="en-CA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8862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Cost Centers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Fiscal Year</a:t>
                      </a:r>
                      <a:endParaRPr lang="en-US" sz="2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Fiscal Year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Fiscal Year</a:t>
                      </a:r>
                    </a:p>
                  </a:txBody>
                  <a:tcPr marL="12700" marR="12700" marT="12700" marB="0" anchor="b"/>
                </a:tc>
              </a:tr>
              <a:tr h="465223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2014-2015</a:t>
                      </a:r>
                      <a:endParaRPr lang="en-US" sz="20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2013-2014</a:t>
                      </a:r>
                      <a:endParaRPr lang="en-US" sz="20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2012-2013</a:t>
                      </a:r>
                      <a:endParaRPr lang="en-US" sz="20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22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TOTAL COSTS</a:t>
                      </a:r>
                      <a:endParaRPr lang="en-US" sz="2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</a:t>
                      </a:r>
                      <a:r>
                        <a:rPr lang="en-CA" sz="2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476,077 </a:t>
                      </a:r>
                      <a:endParaRPr lang="en-CA" sz="2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</a:t>
                      </a:r>
                      <a:r>
                        <a:rPr lang="en-CA" sz="2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408,431 </a:t>
                      </a:r>
                      <a:endParaRPr lang="en-CA" sz="2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</a:t>
                      </a:r>
                      <a:r>
                        <a:rPr lang="en-CA" sz="2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373,669 </a:t>
                      </a:r>
                      <a:endParaRPr lang="en-CA" sz="2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9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Economic Development</a:t>
            </a:r>
            <a:br>
              <a:rPr lang="en-US" dirty="0" smtClean="0">
                <a:latin typeface="Arial Rounded MT Bold" panose="020F0704030504030204" pitchFamily="34" charset="0"/>
              </a:rPr>
            </a:br>
            <a:r>
              <a:rPr lang="en-US" sz="1600" dirty="0" smtClean="0">
                <a:latin typeface="Arial Rounded MT Bold" panose="020F0704030504030204" pitchFamily="34" charset="0"/>
              </a:rPr>
              <a:t>With thanks to the  Burton Elementary </a:t>
            </a:r>
            <a:br>
              <a:rPr lang="en-US" sz="1600" dirty="0" smtClean="0">
                <a:latin typeface="Arial Rounded MT Bold" panose="020F0704030504030204" pitchFamily="34" charset="0"/>
              </a:rPr>
            </a:br>
            <a:r>
              <a:rPr lang="en-US" sz="1600" dirty="0" smtClean="0">
                <a:latin typeface="Arial Rounded MT Bold" panose="020F0704030504030204" pitchFamily="34" charset="0"/>
              </a:rPr>
              <a:t>Parent School Support Committee (PSSC) for providing this information.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8636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hlinkClick r:id="rId2" action="ppaction://hlinkfile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CA" sz="1400" dirty="0" smtClean="0"/>
              <a:t>*  Estimated b</a:t>
            </a:r>
            <a:r>
              <a:rPr lang="en-US" sz="1400" dirty="0" err="1" smtClean="0"/>
              <a:t>ased</a:t>
            </a:r>
            <a:r>
              <a:rPr lang="en-US" sz="1400" dirty="0" smtClean="0"/>
              <a:t> on 2011 Statistics Canada Data and on 2010 estimates of Burton and Geary populations from a joint report by the Greater Geary Association Inc. and the Burton Interest Citizens Group</a:t>
            </a: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41</a:t>
            </a:fld>
            <a:endParaRPr lang="en-US" sz="20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5218713"/>
              </p:ext>
            </p:extLst>
          </p:nvPr>
        </p:nvGraphicFramePr>
        <p:xfrm>
          <a:off x="1403131" y="2102821"/>
          <a:ext cx="6494775" cy="307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1600200"/>
            <a:ext cx="5927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Population of Burton </a:t>
            </a:r>
            <a:r>
              <a:rPr lang="en-US" dirty="0" smtClean="0"/>
              <a:t>4,042 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4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Burton Community </a:t>
            </a:r>
            <a:br>
              <a:rPr lang="en-US" sz="3600" dirty="0" smtClean="0"/>
            </a:br>
            <a:r>
              <a:rPr lang="en-US" sz="3600" dirty="0" smtClean="0"/>
              <a:t>Employers, Business, and Services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October 13,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42</a:t>
            </a:fld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16098" y="2024943"/>
            <a:ext cx="8077108" cy="454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Burton Elementary School (11 employees, plus 1 bus driver);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Burton Lions Club;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Rob’s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Autobody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Burton Courthouse: Service New Brunswick (6 employees); Crown Prosecutors Regional Office (2 employees); Court Services (3 employees);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Burton Ultramar (approximately 10 employees);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Gilbert Farm Ltd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5th Canadian Division Support Base (5 CDSB)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Gagetown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Pine Grove United Church &amp; cemetery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Several home-based businesses including child care, hair dressing, yoga/fitness services, local produce growers; and homemade products and crafts. 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Emergency Services are provided to Burton by the Town of </a:t>
            </a:r>
            <a:r>
              <a:rPr lang="en-US" sz="1600" dirty="0" err="1"/>
              <a:t>Oromocto</a:t>
            </a:r>
            <a:r>
              <a:rPr lang="en-US" sz="1600" dirty="0"/>
              <a:t> (</a:t>
            </a:r>
            <a:r>
              <a:rPr lang="en-US" sz="1600" dirty="0" err="1"/>
              <a:t>Oromocto</a:t>
            </a:r>
            <a:r>
              <a:rPr lang="en-US" sz="1600" dirty="0"/>
              <a:t> Hospital &amp; ambulance services, </a:t>
            </a:r>
            <a:r>
              <a:rPr lang="en-US" sz="1600" dirty="0" err="1"/>
              <a:t>Oromocto</a:t>
            </a:r>
            <a:r>
              <a:rPr lang="en-US" sz="1600" dirty="0"/>
              <a:t> Fire Department) and security by the Royal Canadian Mounted Police.</a:t>
            </a:r>
          </a:p>
          <a:p>
            <a:r>
              <a:rPr lang="en-US" dirty="0"/>
              <a:t> 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9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Burton Elementary students apple picking at Gilbert Farm Ltd., October 7, 2015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43</a:t>
            </a:fld>
            <a:endParaRPr lang="en-US" sz="2000" dirty="0"/>
          </a:p>
        </p:txBody>
      </p:sp>
      <p:pic>
        <p:nvPicPr>
          <p:cNvPr id="12" name="Content Placeholder 11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88" y="2456960"/>
            <a:ext cx="3840162" cy="262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Impact on the Community </a:t>
            </a:r>
            <a:r>
              <a:rPr lang="en-CA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/>
            </a:r>
            <a:br>
              <a:rPr lang="en-CA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</a:br>
            <a:r>
              <a:rPr lang="en-CA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of Burton</a:t>
            </a:r>
            <a:endParaRPr lang="en-CA" sz="4000" b="1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CA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Community currently enjoys  a small school educational setting for the students in Kindergarten to Grade 2.   </a:t>
            </a:r>
          </a:p>
          <a:p>
            <a:r>
              <a:rPr lang="en-CA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Close community ties between the school and local service groups such as the Burton Lion’s Club.</a:t>
            </a:r>
          </a:p>
          <a:p>
            <a:r>
              <a:rPr lang="en-CA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Slight loss in employment opportunities within the school system within the community of Burton; tenured district employees would be placed elsewhere.  </a:t>
            </a:r>
          </a:p>
          <a:p>
            <a:r>
              <a:rPr lang="en-CA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Future of vacant building would be unknown and could have a positive or negative impact on the community.</a:t>
            </a:r>
          </a:p>
          <a:p>
            <a:r>
              <a:rPr lang="en-CA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Public meeting # 2 will explore this impact further, as experts  and stakeholders from the community share their thoughts .</a:t>
            </a:r>
          </a:p>
          <a:p>
            <a:endParaRPr lang="en-CA" sz="1400" dirty="0" smtClean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CA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endParaRPr lang="en-CA" sz="2000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endParaRPr lang="en-CA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44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00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dirty="0" smtClean="0">
                <a:latin typeface="Arial Rounded MT Bold" pitchFamily="34" charset="0"/>
              </a:rPr>
              <a:t>Burton Elementary School Sustainability Study – Visit our Website for Details!</a:t>
            </a:r>
            <a:endParaRPr lang="en-US" sz="3000" b="1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681" y="1995055"/>
            <a:ext cx="8042276" cy="4245347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Sustainability Study Timeline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Minister Letters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Parent Letters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Burton Elementary School at a Glance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Link to Policy 409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Public Meeting #1 – Presentation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www.asd-w.nbed.nb.ca</a:t>
            </a:r>
          </a:p>
          <a:p>
            <a:pPr marL="12700" indent="0">
              <a:buNone/>
            </a:pP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Feedback can be given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via email at asdwsustainability@nbed.nb.ca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through our discussion board at the Burton Elementary School Sustainability Study site on our webpage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mail to Carol Clark-</a:t>
            </a:r>
            <a:r>
              <a:rPr lang="en-US" dirty="0" err="1" smtClean="0">
                <a:solidFill>
                  <a:srgbClr val="0070C0"/>
                </a:solidFill>
                <a:latin typeface="Arial Rounded MT Bold" pitchFamily="34" charset="0"/>
              </a:rPr>
              <a:t>Caterini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, Anglophone West School District, 1135 Prospect Street, Fredericton, NB  E3B-3B9</a:t>
            </a:r>
          </a:p>
          <a:p>
            <a:pPr marL="349250" lvl="1" indent="0">
              <a:buNone/>
            </a:pP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  </a:t>
            </a:r>
          </a:p>
        </p:txBody>
      </p:sp>
      <p:sp>
        <p:nvSpPr>
          <p:cNvPr id="6" name="Left-Up Arrow 5"/>
          <p:cNvSpPr/>
          <p:nvPr/>
        </p:nvSpPr>
        <p:spPr>
          <a:xfrm rot="5400000">
            <a:off x="628822" y="1503391"/>
            <a:ext cx="394530" cy="276813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45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54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240491"/>
            <a:ext cx="8042276" cy="1336956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Questions and Answers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46</a:t>
            </a:fld>
            <a:endParaRPr lang="en-US" sz="2000" dirty="0"/>
          </a:p>
        </p:txBody>
      </p:sp>
      <p:pic>
        <p:nvPicPr>
          <p:cNvPr id="5" name="Picture 4" descr="C:\Users\Andrea.Penney\Desktop\ASDW HD LOGO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5" y="746760"/>
            <a:ext cx="8031637" cy="149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1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185969"/>
            <a:ext cx="8042276" cy="1336956"/>
          </a:xfrm>
        </p:spPr>
        <p:txBody>
          <a:bodyPr/>
          <a:lstStyle/>
          <a:p>
            <a:r>
              <a:rPr lang="en-US" sz="4800" b="1" dirty="0" smtClean="0">
                <a:latin typeface="Baskerville"/>
                <a:cs typeface="Baskerville"/>
              </a:rPr>
              <a:t/>
            </a:r>
            <a:br>
              <a:rPr lang="en-US" sz="4800" b="1" dirty="0" smtClean="0">
                <a:latin typeface="Baskerville"/>
                <a:cs typeface="Baskerville"/>
              </a:rPr>
            </a:br>
            <a:r>
              <a:rPr lang="en-US" sz="4800" b="1" dirty="0">
                <a:latin typeface="Baskerville"/>
                <a:cs typeface="Baskerville"/>
              </a:rPr>
              <a:t/>
            </a:r>
            <a:br>
              <a:rPr lang="en-US" sz="4800" b="1" dirty="0">
                <a:latin typeface="Baskerville"/>
                <a:cs typeface="Baskerville"/>
              </a:rPr>
            </a:br>
            <a:r>
              <a:rPr lang="en-US" sz="4800" b="1" dirty="0" smtClean="0">
                <a:latin typeface="Baskerville"/>
                <a:cs typeface="Baskerville"/>
              </a:rPr>
              <a:t/>
            </a:r>
            <a:br>
              <a:rPr lang="en-US" sz="4800" b="1" dirty="0" smtClean="0">
                <a:latin typeface="Baskerville"/>
                <a:cs typeface="Baskerville"/>
              </a:rPr>
            </a:br>
            <a:r>
              <a:rPr lang="en-US" sz="4800" b="1" dirty="0">
                <a:latin typeface="Baskerville"/>
                <a:cs typeface="Baskerville"/>
              </a:rPr>
              <a:t/>
            </a:r>
            <a:br>
              <a:rPr lang="en-US" sz="4800" b="1" dirty="0">
                <a:latin typeface="Baskerville"/>
                <a:cs typeface="Baskerville"/>
              </a:rPr>
            </a:br>
            <a:r>
              <a:rPr lang="en-US" sz="4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  <a:cs typeface="Baskerville"/>
              </a:rPr>
              <a:t>Thank you for coming!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  <a:cs typeface="Baskerville"/>
            </a:endParaRPr>
          </a:p>
        </p:txBody>
      </p:sp>
      <p:pic>
        <p:nvPicPr>
          <p:cNvPr id="3" name="Picture 2" descr="C:\Users\Andrea.Penney\Desktop\ASDW HD LOGO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5" y="2686639"/>
            <a:ext cx="8031637" cy="165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47</a:t>
            </a:fld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49" y="3860972"/>
            <a:ext cx="549910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2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Enrolment By Grade Level: Burton Elementary School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559895"/>
              </p:ext>
            </p:extLst>
          </p:nvPr>
        </p:nvGraphicFramePr>
        <p:xfrm>
          <a:off x="549273" y="1940769"/>
          <a:ext cx="7717647" cy="3657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3843"/>
                <a:gridCol w="843843"/>
                <a:gridCol w="843843"/>
                <a:gridCol w="843843"/>
                <a:gridCol w="843843"/>
                <a:gridCol w="843843"/>
                <a:gridCol w="843843"/>
                <a:gridCol w="843843"/>
                <a:gridCol w="966903"/>
              </a:tblGrid>
              <a:tr h="855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2008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2009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2011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2012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2013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2014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2015 Projected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700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K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700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/>
                    </a:solidFill>
                  </a:tcPr>
                </a:tc>
              </a:tr>
              <a:tr h="700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00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Total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88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Projected Enrolment </a:t>
            </a:r>
            <a:br>
              <a:rPr lang="en-US" sz="3200" b="1" dirty="0" smtClean="0"/>
            </a:br>
            <a:r>
              <a:rPr lang="en-US" sz="3200" b="1" dirty="0" smtClean="0"/>
              <a:t>Burton Elementary School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6</a:t>
            </a:fld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326033"/>
              </p:ext>
            </p:extLst>
          </p:nvPr>
        </p:nvGraphicFramePr>
        <p:xfrm>
          <a:off x="-100895" y="1600202"/>
          <a:ext cx="7775859" cy="434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276525"/>
              </p:ext>
            </p:extLst>
          </p:nvPr>
        </p:nvGraphicFramePr>
        <p:xfrm>
          <a:off x="824459" y="1600202"/>
          <a:ext cx="7767092" cy="434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75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Functional Capacity</a:t>
            </a:r>
            <a:endParaRPr lang="en-CA" b="1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570397"/>
              </p:ext>
            </p:extLst>
          </p:nvPr>
        </p:nvGraphicFramePr>
        <p:xfrm>
          <a:off x="264458" y="1600200"/>
          <a:ext cx="8624048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662"/>
                <a:gridCol w="1356360"/>
                <a:gridCol w="1356360"/>
                <a:gridCol w="1402080"/>
                <a:gridCol w="1097280"/>
                <a:gridCol w="1192306"/>
              </a:tblGrid>
              <a:tr h="1958340"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Arial Rounded MT Bold" pitchFamily="34" charset="0"/>
                      </a:endParaRPr>
                    </a:p>
                    <a:p>
                      <a:pPr algn="ctr"/>
                      <a:endParaRPr lang="en-US" sz="1600" dirty="0" smtClean="0"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Arial Rounded MT Bold" pitchFamily="34" charset="0"/>
                        </a:rPr>
                        <a:t>Functional Capacity Data</a:t>
                      </a:r>
                      <a:endParaRPr lang="en-CA" sz="16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Arial Rounded MT Bold" pitchFamily="34" charset="0"/>
                      </a:endParaRPr>
                    </a:p>
                    <a:p>
                      <a:pPr algn="ctr"/>
                      <a:endParaRPr lang="en-US" sz="1600" dirty="0" smtClean="0"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Arial Rounded MT Bold" pitchFamily="34" charset="0"/>
                        </a:rPr>
                        <a:t>Student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 Rounded MT Bold" pitchFamily="34" charset="0"/>
                        </a:rPr>
                        <a:t>Enrollment</a:t>
                      </a:r>
                      <a:endParaRPr lang="en-CA" sz="16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Arial Rounded MT Bold" pitchFamily="34" charset="0"/>
                      </a:endParaRPr>
                    </a:p>
                    <a:p>
                      <a:pPr algn="ctr"/>
                      <a:endParaRPr lang="en-US" sz="1600" dirty="0" smtClean="0"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Arial Rounded MT Bold" pitchFamily="34" charset="0"/>
                        </a:rPr>
                        <a:t>Number of Classrooms</a:t>
                      </a:r>
                      <a:endParaRPr lang="en-CA" sz="16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Arial Rounded MT Bold" pitchFamily="34" charset="0"/>
                      </a:endParaRPr>
                    </a:p>
                    <a:p>
                      <a:pPr algn="ctr"/>
                      <a:endParaRPr lang="en-US" sz="1600" dirty="0" smtClean="0"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Arial Rounded MT Bold" pitchFamily="34" charset="0"/>
                        </a:rPr>
                        <a:t>Classrooms in Use</a:t>
                      </a:r>
                      <a:endParaRPr lang="en-CA" sz="16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Arial Rounded MT Bold" pitchFamily="34" charset="0"/>
                      </a:endParaRPr>
                    </a:p>
                    <a:p>
                      <a:pPr algn="ctr"/>
                      <a:endParaRPr lang="en-US" sz="1600" dirty="0" smtClean="0"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Arial Rounded MT Bold" pitchFamily="34" charset="0"/>
                        </a:rPr>
                        <a:t>School Capacity</a:t>
                      </a:r>
                      <a:endParaRPr lang="en-CA" sz="16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Arial Rounded MT Bold" pitchFamily="34" charset="0"/>
                      </a:endParaRPr>
                    </a:p>
                    <a:p>
                      <a:pPr algn="ctr"/>
                      <a:endParaRPr lang="en-US" sz="1600" dirty="0" smtClean="0"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Arial Rounded MT Bold" pitchFamily="34" charset="0"/>
                        </a:rPr>
                        <a:t>Capacity Rating</a:t>
                      </a:r>
                      <a:endParaRPr lang="en-CA" sz="16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1958340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Based on 21 Students per class</a:t>
                      </a:r>
                      <a:endParaRPr lang="en-CA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59</a:t>
                      </a:r>
                      <a:endParaRPr lang="en-CA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  4</a:t>
                      </a:r>
                      <a:endParaRPr lang="en-CA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3</a:t>
                      </a:r>
                      <a:endParaRPr lang="en-CA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n-CA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   84</a:t>
                      </a:r>
                      <a:endParaRPr lang="en-CA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CA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70.2% </a:t>
                      </a:r>
                      <a:endParaRPr lang="en-CA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7F5CE407-6216-4202-80E4-A30DC2F709B2}" type="slidenum">
              <a:rPr lang="en-US" sz="2000" smtClean="0"/>
              <a:pPr/>
              <a:t>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79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721" y="0"/>
            <a:ext cx="8042276" cy="102553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Quality of Education Programs and Services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58904" y="1240973"/>
            <a:ext cx="3840480" cy="895738"/>
          </a:xfrm>
        </p:spPr>
        <p:txBody>
          <a:bodyPr/>
          <a:lstStyle/>
          <a:p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pPr algn="l"/>
            <a:r>
              <a:rPr lang="en-US" sz="1400" dirty="0" smtClean="0">
                <a:solidFill>
                  <a:schemeClr val="tx2"/>
                </a:solidFill>
              </a:rPr>
              <a:t> </a:t>
            </a:r>
            <a:endParaRPr lang="en-US" sz="1400" dirty="0">
              <a:solidFill>
                <a:schemeClr val="tx2"/>
              </a:solidFill>
            </a:endParaRP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Educational 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Staff</a:t>
            </a:r>
          </a:p>
          <a:p>
            <a:pPr algn="l"/>
            <a:endParaRPr lang="en-US" sz="1400" dirty="0" smtClean="0">
              <a:solidFill>
                <a:schemeClr val="tx2"/>
              </a:solidFill>
            </a:endParaRP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The provincial staffing formula calls for:</a:t>
            </a: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28476321"/>
              </p:ext>
            </p:extLst>
          </p:nvPr>
        </p:nvGraphicFramePr>
        <p:xfrm>
          <a:off x="549274" y="2136711"/>
          <a:ext cx="3839691" cy="367657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323013"/>
                <a:gridCol w="1516678"/>
              </a:tblGrid>
              <a:tr h="1229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Full Time Equivalent (FTE</a:t>
                      </a:r>
                      <a:r>
                        <a:rPr lang="en-US" sz="1800" b="1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) </a:t>
                      </a:r>
                    </a:p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2015-16</a:t>
                      </a:r>
                      <a:endParaRPr lang="en-US" sz="18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Burton Elementary School</a:t>
                      </a:r>
                      <a:endParaRPr lang="en-US" sz="18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9525" marB="0" anchor="b"/>
                </a:tc>
              </a:tr>
              <a:tr h="487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Classroom Teachers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3.3 FTE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9525" marB="0" anchor="b"/>
                </a:tc>
              </a:tr>
              <a:tr h="487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Administration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0.4 FTE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9525" marB="0" anchor="b"/>
                </a:tc>
              </a:tr>
              <a:tr h="487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Guidance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 FTE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9525" marB="0" anchor="b"/>
                </a:tc>
              </a:tr>
              <a:tr h="487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Resource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0.3 FTE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9525" marB="0" anchor="b"/>
                </a:tc>
              </a:tr>
              <a:tr h="37528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endParaRPr lang="en-US" sz="1600" b="1" i="0" u="none" strike="noStrike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67" marR="636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4.0 FTE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66450" y="1313398"/>
            <a:ext cx="3840480" cy="750887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Student Teacher Ratio Burton Elementary School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22013565"/>
              </p:ext>
            </p:extLst>
          </p:nvPr>
        </p:nvGraphicFramePr>
        <p:xfrm>
          <a:off x="4928670" y="2347910"/>
          <a:ext cx="4122024" cy="1356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930"/>
                <a:gridCol w="1567543"/>
                <a:gridCol w="1539551"/>
              </a:tblGrid>
              <a:tr h="5174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 Year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Total Number Student : Ratio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Student : Teacher</a:t>
                      </a:r>
                      <a:endParaRPr lang="en-US" sz="1200" dirty="0"/>
                    </a:p>
                  </a:txBody>
                  <a:tcPr/>
                </a:tc>
              </a:tr>
              <a:tr h="4196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2014-15</a:t>
                      </a:r>
                      <a:endParaRPr lang="en-US" sz="16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59 : 5.4</a:t>
                      </a:r>
                      <a:endParaRPr lang="en-US" sz="16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10.92 : 1</a:t>
                      </a:r>
                      <a:endParaRPr lang="en-US" sz="16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196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2015-16</a:t>
                      </a:r>
                      <a:endParaRPr lang="en-US" sz="16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48 : 4.0 </a:t>
                      </a:r>
                      <a:endParaRPr lang="en-US" sz="16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12.00 : 1</a:t>
                      </a:r>
                      <a:endParaRPr lang="en-US" sz="16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8904" y="6056026"/>
            <a:ext cx="363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378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13, 2015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5820" y="107950"/>
            <a:ext cx="7426455" cy="142104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Support Staff Information</a:t>
            </a: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76194935"/>
              </p:ext>
            </p:extLst>
          </p:nvPr>
        </p:nvGraphicFramePr>
        <p:xfrm>
          <a:off x="264458" y="1642188"/>
          <a:ext cx="8435957" cy="3483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4348"/>
                <a:gridCol w="4111609"/>
              </a:tblGrid>
              <a:tr h="506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Full Time Equivalent (FTE) 2015-16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Burton Elementary School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466">
                <a:tc>
                  <a:txBody>
                    <a:bodyPr/>
                    <a:lstStyle/>
                    <a:p>
                      <a:pPr algn="ctr" fontAlgn="b"/>
                      <a:endParaRPr lang="en-US" sz="1800" b="1" u="none" strike="noStrike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Educational Assistants</a:t>
                      </a:r>
                      <a:endParaRPr lang="en-US" sz="18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 0 FTE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Administrative Assistant </a:t>
                      </a:r>
                      <a:endParaRPr lang="en-US" sz="18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36.25 hours per week (1.0 FTE)</a:t>
                      </a:r>
                      <a:endParaRPr lang="nl-NL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School Library Worker 1</a:t>
                      </a:r>
                      <a:endParaRPr lang="en-US" sz="18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2.5 hours per week  (0.068 FTE)</a:t>
                      </a:r>
                      <a:endParaRPr lang="nl-NL" sz="16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Custodian </a:t>
                      </a:r>
                      <a:endParaRPr lang="en-US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400" b="1" i="0" u="none" strike="noStrike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400" b="1" i="0" u="none" strike="noStrike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Custodial Service is contracted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000" smtClean="0"/>
              <a:pPr/>
              <a:t>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41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0BD4017610B344B758042F773CB230" ma:contentTypeVersion="0" ma:contentTypeDescription="Create a new document." ma:contentTypeScope="" ma:versionID="1d1bcb42a5ec45b0a7eb74843b3fd2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8C37C1-E001-4E00-8430-F4FF25F02290}"/>
</file>

<file path=customXml/itemProps2.xml><?xml version="1.0" encoding="utf-8"?>
<ds:datastoreItem xmlns:ds="http://schemas.openxmlformats.org/officeDocument/2006/customXml" ds:itemID="{BFE28606-5D47-402D-82A8-A9396A4F4226}"/>
</file>

<file path=customXml/itemProps3.xml><?xml version="1.0" encoding="utf-8"?>
<ds:datastoreItem xmlns:ds="http://schemas.openxmlformats.org/officeDocument/2006/customXml" ds:itemID="{7F57A079-FC3E-43BF-8FDC-DDFBD9A18C47}"/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4608</TotalTime>
  <Words>2838</Words>
  <Application>Microsoft Office PowerPoint</Application>
  <PresentationFormat>On-screen Show (4:3)</PresentationFormat>
  <Paragraphs>827</Paragraphs>
  <Slides>47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Arial Rounded MT Bold</vt:lpstr>
      <vt:lpstr>Baskerville</vt:lpstr>
      <vt:lpstr>Calibri</vt:lpstr>
      <vt:lpstr>News Gothic MT</vt:lpstr>
      <vt:lpstr>Symbol</vt:lpstr>
      <vt:lpstr>Times New Roman</vt:lpstr>
      <vt:lpstr>Wingdings</vt:lpstr>
      <vt:lpstr>Wingdings 2</vt:lpstr>
      <vt:lpstr>Breeze</vt:lpstr>
      <vt:lpstr>    Sustainability Study of Burton Elementary School</vt:lpstr>
      <vt:lpstr>Public Meeting #1 Agenda</vt:lpstr>
      <vt:lpstr>Provincial Policy 409:  Multi-year School Infrastructure Planning</vt:lpstr>
      <vt:lpstr>Enrolment Burton Elementary School</vt:lpstr>
      <vt:lpstr>Enrolment By Grade Level: Burton Elementary School</vt:lpstr>
      <vt:lpstr>Projected Enrolment  Burton Elementary School</vt:lpstr>
      <vt:lpstr>Functional Capacity</vt:lpstr>
      <vt:lpstr>Quality of Education Programs and Services </vt:lpstr>
      <vt:lpstr>       Support Staff Information </vt:lpstr>
      <vt:lpstr>Burton Elementary School  Student : Teacher Ratio 2014-15</vt:lpstr>
      <vt:lpstr>Class Size Comparisons 2014-2015</vt:lpstr>
      <vt:lpstr>Maximum class sizes</vt:lpstr>
      <vt:lpstr>Core Curriculum</vt:lpstr>
      <vt:lpstr>Quality of Education  Programs and Service</vt:lpstr>
      <vt:lpstr>Impact on Other Schools  </vt:lpstr>
      <vt:lpstr>  Scenario  </vt:lpstr>
      <vt:lpstr>Special Events That Encourage Community School Partnerships at Burton Elementary</vt:lpstr>
      <vt:lpstr>Student Voice</vt:lpstr>
      <vt:lpstr>Provincial Assessment Results</vt:lpstr>
      <vt:lpstr>School Benefits</vt:lpstr>
      <vt:lpstr>School Challenges</vt:lpstr>
      <vt:lpstr>Burton Elementary School Building Summary</vt:lpstr>
      <vt:lpstr>PowerPoint Presentation</vt:lpstr>
      <vt:lpstr>PowerPoint Presentation</vt:lpstr>
      <vt:lpstr> Burton Elementary School Building Systems</vt:lpstr>
      <vt:lpstr>Burton Elementary School  Interior</vt:lpstr>
      <vt:lpstr>Burton Elementary School Exterior</vt:lpstr>
      <vt:lpstr>Burton Elementary School Property</vt:lpstr>
      <vt:lpstr>Burton Elementary School Capital Investments </vt:lpstr>
      <vt:lpstr>Burton Elementary School Physical Plant Status</vt:lpstr>
      <vt:lpstr> Burton Elementary School Physical Plant Status (continued)</vt:lpstr>
      <vt:lpstr>Burton Elementary School Transportation Study</vt:lpstr>
      <vt:lpstr>Burton Elementary School Transportation Study</vt:lpstr>
      <vt:lpstr>Burton Elementary School Transportation Study</vt:lpstr>
      <vt:lpstr>Current Student Address Distances</vt:lpstr>
      <vt:lpstr>Bus Transportation Study</vt:lpstr>
      <vt:lpstr>Salaries</vt:lpstr>
      <vt:lpstr>Assigned Budgets</vt:lpstr>
      <vt:lpstr>Facilities Costs</vt:lpstr>
      <vt:lpstr>Total Costs</vt:lpstr>
      <vt:lpstr>Economic Development With thanks to the  Burton Elementary  Parent School Support Committee (PSSC) for providing this information.</vt:lpstr>
      <vt:lpstr>Burton Community  Employers, Business, and Services</vt:lpstr>
      <vt:lpstr>PowerPoint Presentation</vt:lpstr>
      <vt:lpstr>Impact on the Community  of Burton</vt:lpstr>
      <vt:lpstr>Burton Elementary School Sustainability Study – Visit our Website for Details!</vt:lpstr>
      <vt:lpstr> Questions and Answers</vt:lpstr>
      <vt:lpstr>    Thank you for coming!</vt:lpstr>
    </vt:vector>
  </TitlesOfParts>
  <Company>School District 17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Study of Coles Island School – Provincial Policy 409</dc:title>
  <dc:creator>Andrea Penney</dc:creator>
  <cp:lastModifiedBy>Clark-Caterini , Carol    (ASD-W)</cp:lastModifiedBy>
  <cp:revision>281</cp:revision>
  <cp:lastPrinted>2014-12-01T20:40:16Z</cp:lastPrinted>
  <dcterms:created xsi:type="dcterms:W3CDTF">2011-05-17T20:33:20Z</dcterms:created>
  <dcterms:modified xsi:type="dcterms:W3CDTF">2015-10-23T17:47:49Z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0x010100850BD4017610B344B758042F773CB230</vt:lpwstr>
  </property>
</Properties>
</file>